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custDataLst>
    <p:tags r:id="rId4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E18"/>
    <a:srgbClr val="C55A11"/>
    <a:srgbClr val="CA2110"/>
    <a:srgbClr val="EF7622"/>
    <a:srgbClr val="8A0000"/>
    <a:srgbClr val="EF4F24"/>
    <a:srgbClr val="AC0000"/>
    <a:srgbClr val="D7611F"/>
    <a:srgbClr val="C00100"/>
    <a:srgbClr val="D23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59E755-5FC1-42FE-A0D3-E6D623FB6AE9}" v="1" dt="2023-09-09T07:45:31.31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3981" autoAdjust="0"/>
  </p:normalViewPr>
  <p:slideViewPr>
    <p:cSldViewPr snapToGrid="0" showGuides="1">
      <p:cViewPr varScale="1">
        <p:scale>
          <a:sx n="59" d="100"/>
          <a:sy n="59" d="100"/>
        </p:scale>
        <p:origin x="25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roslav Zhydyk" userId="feca11449df7c5ed" providerId="LiveId" clId="{6F59E755-5FC1-42FE-A0D3-E6D623FB6AE9}"/>
    <pc:docChg chg="modSld">
      <pc:chgData name="Yaroslav Zhydyk" userId="feca11449df7c5ed" providerId="LiveId" clId="{6F59E755-5FC1-42FE-A0D3-E6D623FB6AE9}" dt="2023-09-09T07:45:31.315" v="0" actId="478"/>
      <pc:docMkLst>
        <pc:docMk/>
      </pc:docMkLst>
      <pc:sldChg chg="delSp">
        <pc:chgData name="Yaroslav Zhydyk" userId="feca11449df7c5ed" providerId="LiveId" clId="{6F59E755-5FC1-42FE-A0D3-E6D623FB6AE9}" dt="2023-09-09T07:45:31.315" v="0" actId="478"/>
        <pc:sldMkLst>
          <pc:docMk/>
          <pc:sldMk cId="16524025" sldId="256"/>
        </pc:sldMkLst>
        <pc:picChg chg="del">
          <ac:chgData name="Yaroslav Zhydyk" userId="feca11449df7c5ed" providerId="LiveId" clId="{6F59E755-5FC1-42FE-A0D3-E6D623FB6AE9}" dt="2023-09-09T07:45:31.315" v="0" actId="478"/>
          <ac:picMkLst>
            <pc:docMk/>
            <pc:sldMk cId="16524025" sldId="256"/>
            <ac:picMk id="1030" creationId="{D3400E45-227B-4766-B5AD-17BA7208E87C}"/>
          </ac:picMkLst>
        </pc:picChg>
      </pc:sldChg>
    </pc:docChg>
  </pc:docChgLst>
  <pc:docChgLst>
    <pc:chgData name="Yaroslav Zhydyk" userId="feca11449df7c5ed" providerId="LiveId" clId="{14E42D07-767C-493F-8B81-76B8DFF8757C}"/>
    <pc:docChg chg="modSld">
      <pc:chgData name="Yaroslav Zhydyk" userId="feca11449df7c5ed" providerId="LiveId" clId="{14E42D07-767C-493F-8B81-76B8DFF8757C}" dt="2022-11-11T15:19:25.954" v="18" actId="20577"/>
      <pc:docMkLst>
        <pc:docMk/>
      </pc:docMkLst>
      <pc:sldChg chg="delSp modSp mod">
        <pc:chgData name="Yaroslav Zhydyk" userId="feca11449df7c5ed" providerId="LiveId" clId="{14E42D07-767C-493F-8B81-76B8DFF8757C}" dt="2022-11-11T15:19:25.954" v="18" actId="20577"/>
        <pc:sldMkLst>
          <pc:docMk/>
          <pc:sldMk cId="16524025" sldId="256"/>
        </pc:sldMkLst>
        <pc:spChg chg="mod">
          <ac:chgData name="Yaroslav Zhydyk" userId="feca11449df7c5ed" providerId="LiveId" clId="{14E42D07-767C-493F-8B81-76B8DFF8757C}" dt="2022-11-11T15:19:25.954" v="18" actId="20577"/>
          <ac:spMkLst>
            <pc:docMk/>
            <pc:sldMk cId="16524025" sldId="256"/>
            <ac:spMk id="12" creationId="{ECC9D81A-20B9-4570-B76C-2241D55F4C4F}"/>
          </ac:spMkLst>
        </pc:spChg>
        <pc:picChg chg="del">
          <ac:chgData name="Yaroslav Zhydyk" userId="feca11449df7c5ed" providerId="LiveId" clId="{14E42D07-767C-493F-8B81-76B8DFF8757C}" dt="2022-11-11T15:19:09.622" v="0" actId="478"/>
          <ac:picMkLst>
            <pc:docMk/>
            <pc:sldMk cId="16524025" sldId="256"/>
            <ac:picMk id="1028" creationId="{CC0C005B-32DB-4383-8BD5-57E5C560484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15751-0492-4CFB-8069-848AA0C5D273}" type="datetimeFigureOut">
              <a:rPr lang="uk-UA" smtClean="0"/>
              <a:t>09.09.2023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6F60A-3703-4B72-8C5B-4FD25E121D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548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'єкт 6" hidden="1">
            <a:extLst>
              <a:ext uri="{FF2B5EF4-FFF2-40B4-BE49-F238E27FC236}">
                <a16:creationId xmlns:a16="http://schemas.microsoft.com/office/drawing/2014/main" id="{8C65DADB-A28E-439B-8DFE-D7EFF4E755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23096"/>
              </p:ext>
            </p:extLst>
          </p:nvPr>
        </p:nvGraphicFramePr>
        <p:xfrm>
          <a:off x="893" y="2118"/>
          <a:ext cx="893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7" name="Об'єкт 6" hidden="1">
                        <a:extLst>
                          <a:ext uri="{FF2B5EF4-FFF2-40B4-BE49-F238E27FC236}">
                            <a16:creationId xmlns:a16="http://schemas.microsoft.com/office/drawing/2014/main" id="{8C65DADB-A28E-439B-8DFE-D7EFF4E755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3" y="2118"/>
                        <a:ext cx="893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 hidden="1">
            <a:extLst>
              <a:ext uri="{FF2B5EF4-FFF2-40B4-BE49-F238E27FC236}">
                <a16:creationId xmlns:a16="http://schemas.microsoft.com/office/drawing/2014/main" id="{0899A24E-9493-4249-B0EC-DC1C9C456EA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8929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uk-UA" sz="3733" b="0" i="0" baseline="0" dirty="0">
              <a:latin typeface="Franklin Gothic Demi" panose="020B0703020102020204" pitchFamily="34" charset="0"/>
              <a:ea typeface="+mn-ea"/>
              <a:cs typeface="+mn-cs"/>
              <a:sym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8690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4156" userDrawn="1">
          <p15:clr>
            <a:srgbClr val="FBAE40"/>
          </p15:clr>
        </p15:guide>
        <p15:guide id="2" pos="164" userDrawn="1">
          <p15:clr>
            <a:srgbClr val="FBAE40"/>
          </p15:clr>
        </p15:guide>
        <p15:guide id="3" orient="horz" pos="5488" userDrawn="1">
          <p15:clr>
            <a:srgbClr val="FBAE40"/>
          </p15:clr>
        </p15:guide>
        <p15:guide id="4" orient="horz" pos="15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D0EB-B980-4D5D-BDAE-611DC23E91E0}" type="datetime1">
              <a:rPr lang="uk-UA" smtClean="0"/>
              <a:t>09.09.2023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818970" y="8629950"/>
            <a:ext cx="1543050" cy="486833"/>
          </a:xfr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3D39F462-C6E8-4AAE-AF5F-DC1402DBFCB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42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15112427"/>
              </p:ext>
            </p:extLst>
          </p:nvPr>
        </p:nvGraphicFramePr>
        <p:xfrm>
          <a:off x="893" y="2118"/>
          <a:ext cx="893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78" imgH="379" progId="TCLayout.ActiveDocument.1">
                  <p:embed/>
                </p:oleObj>
              </mc:Choice>
              <mc:Fallback>
                <p:oleObj name="think-cell Slide" r:id="rId6" imgW="378" imgH="379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3" y="2118"/>
                        <a:ext cx="893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8929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5867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179D3-7DC1-4080-A191-BB822A271F1B}" type="datetime1">
              <a:rPr lang="uk-UA" smtClean="0"/>
              <a:t>09.09.2023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9F462-C6E8-4AAE-AF5F-DC1402DBFC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930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asers.org/uploads/case/files/0/168/Case_Production_planning_challenge.pdf" TargetMode="External"/><Relationship Id="rId13" Type="http://schemas.openxmlformats.org/officeDocument/2006/relationships/image" Target="../media/image10.sv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.svg"/><Relationship Id="rId11" Type="http://schemas.openxmlformats.org/officeDocument/2006/relationships/image" Target="../media/image8.sv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6.png"/><Relationship Id="rId14" Type="http://schemas.openxmlformats.org/officeDocument/2006/relationships/hyperlink" Target="https://drive.google.com/file/d/1-7CtLx_R23F9P0iEm9kanGd8nfwyFfS1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'єкт 4" hidden="1">
            <a:extLst>
              <a:ext uri="{FF2B5EF4-FFF2-40B4-BE49-F238E27FC236}">
                <a16:creationId xmlns:a16="http://schemas.microsoft.com/office/drawing/2014/main" id="{F8ECFC5E-8EF0-41EF-968C-B464AF6B80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18266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5" name="Об'єкт 4" hidden="1">
                        <a:extLst>
                          <a:ext uri="{FF2B5EF4-FFF2-40B4-BE49-F238E27FC236}">
                            <a16:creationId xmlns:a16="http://schemas.microsoft.com/office/drawing/2014/main" id="{F8ECFC5E-8EF0-41EF-968C-B464AF6B80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3806C907-9FE3-4F5D-9DC8-B5096D251234}"/>
              </a:ext>
            </a:extLst>
          </p:cNvPr>
          <p:cNvSpPr/>
          <p:nvPr/>
        </p:nvSpPr>
        <p:spPr>
          <a:xfrm>
            <a:off x="260350" y="701459"/>
            <a:ext cx="2389194" cy="5175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600" dirty="0">
                <a:solidFill>
                  <a:schemeClr val="bg1"/>
                </a:solidFill>
                <a:latin typeface="+mj-lt"/>
              </a:rPr>
              <a:t>КЕЙС-ЧЕМПІОНАТ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3743C89-9BA1-4A34-9D9E-90DBACFB8BBB}"/>
              </a:ext>
            </a:extLst>
          </p:cNvPr>
          <p:cNvSpPr/>
          <p:nvPr/>
        </p:nvSpPr>
        <p:spPr>
          <a:xfrm>
            <a:off x="3022600" y="701459"/>
            <a:ext cx="3575050" cy="517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200" dirty="0">
                <a:solidFill>
                  <a:schemeClr val="tx1"/>
                </a:solidFill>
                <a:latin typeface="+mj-lt"/>
              </a:rPr>
              <a:t>подія, на якій студенти допомагають </a:t>
            </a:r>
            <a:r>
              <a:rPr lang="uk-UA" sz="1200" dirty="0">
                <a:solidFill>
                  <a:schemeClr val="tx1"/>
                </a:solidFill>
                <a:highlight>
                  <a:srgbClr val="FBAE18"/>
                </a:highlight>
                <a:latin typeface="+mj-lt"/>
              </a:rPr>
              <a:t>вирішувати практичні проблеми бізнесу</a:t>
            </a:r>
          </a:p>
        </p:txBody>
      </p:sp>
      <p:sp>
        <p:nvSpPr>
          <p:cNvPr id="11" name="Рівнобедрений трикутник 10">
            <a:extLst>
              <a:ext uri="{FF2B5EF4-FFF2-40B4-BE49-F238E27FC236}">
                <a16:creationId xmlns:a16="http://schemas.microsoft.com/office/drawing/2014/main" id="{BB030973-311D-4613-A512-96E29FD75C0F}"/>
              </a:ext>
            </a:extLst>
          </p:cNvPr>
          <p:cNvSpPr/>
          <p:nvPr/>
        </p:nvSpPr>
        <p:spPr>
          <a:xfrm rot="5400000">
            <a:off x="2764072" y="906221"/>
            <a:ext cx="144000" cy="108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CC9D81A-20B9-4570-B76C-2241D55F4C4F}"/>
              </a:ext>
            </a:extLst>
          </p:cNvPr>
          <p:cNvSpPr/>
          <p:nvPr/>
        </p:nvSpPr>
        <p:spPr>
          <a:xfrm>
            <a:off x="260350" y="1392396"/>
            <a:ext cx="6337300" cy="668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>
              <a:spcAft>
                <a:spcPts val="600"/>
              </a:spcAft>
            </a:pPr>
            <a:r>
              <a:rPr lang="uk-UA" sz="1050" dirty="0">
                <a:solidFill>
                  <a:schemeClr val="tx1"/>
                </a:solidFill>
              </a:rPr>
              <a:t>У рамках Проєкту </a:t>
            </a:r>
            <a:r>
              <a:rPr lang="en-US" sz="1050" dirty="0">
                <a:solidFill>
                  <a:schemeClr val="tx1"/>
                </a:solidFill>
              </a:rPr>
              <a:t>USAID «</a:t>
            </a:r>
            <a:r>
              <a:rPr lang="uk-UA" sz="1050" dirty="0">
                <a:solidFill>
                  <a:schemeClr val="tx1"/>
                </a:solidFill>
              </a:rPr>
              <a:t>Економічна підтримка України» ми хочемо організовувати кейс-чемпіонати для студентів зі всієї України. На кейс-</a:t>
            </a:r>
            <a:r>
              <a:rPr lang="uk-UA" sz="1050" dirty="0" err="1">
                <a:solidFill>
                  <a:schemeClr val="tx1"/>
                </a:solidFill>
              </a:rPr>
              <a:t>чемпі</a:t>
            </a:r>
            <a:r>
              <a:rPr lang="uk-UA" sz="1050" dirty="0">
                <a:solidFill>
                  <a:schemeClr val="tx1"/>
                </a:solidFill>
              </a:rPr>
              <a:t> студенти матимуть можливість розв’язувати практичні </a:t>
            </a:r>
            <a:r>
              <a:rPr lang="uk-UA" sz="1050" b="1" u="sng" dirty="0">
                <a:solidFill>
                  <a:schemeClr val="accent1"/>
                </a:solidFill>
              </a:rPr>
              <a:t>кейси</a:t>
            </a:r>
            <a:r>
              <a:rPr lang="uk-UA" sz="1050" dirty="0">
                <a:solidFill>
                  <a:schemeClr val="tx1"/>
                </a:solidFill>
              </a:rPr>
              <a:t> та отримати корисні навички, на які не акцентують увагу під час академічного процесу навчання в закладах освіти: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8CA2C51D-C0E4-4621-ADFC-68085EB4F178}"/>
              </a:ext>
            </a:extLst>
          </p:cNvPr>
          <p:cNvSpPr/>
          <p:nvPr/>
        </p:nvSpPr>
        <p:spPr>
          <a:xfrm>
            <a:off x="260350" y="2185609"/>
            <a:ext cx="6372000" cy="375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numCol="2" rtlCol="0" anchor="t"/>
          <a:lstStyle/>
          <a:p>
            <a:pPr marL="22860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050" dirty="0">
                <a:solidFill>
                  <a:schemeClr val="tx1"/>
                </a:solidFill>
              </a:rPr>
              <a:t>аналізувати проблеми реального бізнесу;</a:t>
            </a:r>
          </a:p>
          <a:p>
            <a:pPr marL="22860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050" dirty="0">
                <a:solidFill>
                  <a:schemeClr val="tx1"/>
                </a:solidFill>
              </a:rPr>
              <a:t>структуровано подавати інформації;</a:t>
            </a:r>
          </a:p>
          <a:p>
            <a:pPr marL="22860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050" dirty="0">
                <a:solidFill>
                  <a:schemeClr val="tx1"/>
                </a:solidFill>
              </a:rPr>
              <a:t>розробляти якісні, зрозумілі презентації;</a:t>
            </a:r>
          </a:p>
          <a:p>
            <a:pPr marL="22860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050" dirty="0">
                <a:solidFill>
                  <a:schemeClr val="tx1"/>
                </a:solidFill>
              </a:rPr>
              <a:t>вдосконалювати навички публічних виступів.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78D0AE06-17F4-4AB4-A873-30082E1788FB}"/>
              </a:ext>
            </a:extLst>
          </p:cNvPr>
          <p:cNvSpPr/>
          <p:nvPr/>
        </p:nvSpPr>
        <p:spPr>
          <a:xfrm>
            <a:off x="260350" y="6497240"/>
            <a:ext cx="6337300" cy="493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>
              <a:spcAft>
                <a:spcPts val="600"/>
              </a:spcAft>
            </a:pPr>
            <a:r>
              <a:rPr lang="uk-UA" sz="1050" dirty="0">
                <a:solidFill>
                  <a:schemeClr val="tx1"/>
                </a:solidFill>
              </a:rPr>
              <a:t>Не обов’язково бути </a:t>
            </a:r>
            <a:r>
              <a:rPr lang="en-US" sz="1050" dirty="0">
                <a:solidFill>
                  <a:schemeClr val="tx1"/>
                </a:solidFill>
              </a:rPr>
              <a:t>Google </a:t>
            </a:r>
            <a:r>
              <a:rPr lang="uk-UA" sz="1050" dirty="0">
                <a:solidFill>
                  <a:schemeClr val="tx1"/>
                </a:solidFill>
              </a:rPr>
              <a:t>чи </a:t>
            </a:r>
            <a:r>
              <a:rPr lang="en-US" sz="1050" dirty="0">
                <a:solidFill>
                  <a:schemeClr val="tx1"/>
                </a:solidFill>
              </a:rPr>
              <a:t>Apple</a:t>
            </a:r>
            <a:r>
              <a:rPr lang="uk-UA" sz="1050" dirty="0">
                <a:solidFill>
                  <a:schemeClr val="tx1"/>
                </a:solidFill>
              </a:rPr>
              <a:t>, щоб організовувати кейс-чемпіонати. На місці цієї компанії можете бути ви. Якщо вам потрібно дослідити різні варіанти розвитку компанії чи отримати свіжий погляд на проблему, ми можемо організувати разом з вами </a:t>
            </a:r>
            <a:r>
              <a:rPr lang="uk-UA" sz="1050" b="1" u="sng" dirty="0">
                <a:solidFill>
                  <a:schemeClr val="accent1"/>
                </a:solidFill>
              </a:rPr>
              <a:t>кейс-чемпіонат</a:t>
            </a:r>
            <a:r>
              <a:rPr lang="uk-UA" sz="1050" dirty="0">
                <a:solidFill>
                  <a:schemeClr val="tx1"/>
                </a:solidFill>
              </a:rPr>
              <a:t> і студенти допоможуть вам у цьому. Що вам може дати </a:t>
            </a:r>
            <a:r>
              <a:rPr lang="uk-UA" sz="1050" b="1" u="sng" dirty="0">
                <a:solidFill>
                  <a:schemeClr val="accent1"/>
                </a:solidFill>
              </a:rPr>
              <a:t>кейс-чемпіонат</a:t>
            </a:r>
            <a:r>
              <a:rPr lang="uk-UA" sz="1050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22" name="Графіка 21">
            <a:extLst>
              <a:ext uri="{FF2B5EF4-FFF2-40B4-BE49-F238E27FC236}">
                <a16:creationId xmlns:a16="http://schemas.microsoft.com/office/drawing/2014/main" id="{39F58C08-0967-42B2-A5D7-C0072A0647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8300" y="8415402"/>
            <a:ext cx="162000" cy="162000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B2035438-AB63-4CE3-AE2C-4F38D1DAEC19}"/>
              </a:ext>
            </a:extLst>
          </p:cNvPr>
          <p:cNvSpPr/>
          <p:nvPr/>
        </p:nvSpPr>
        <p:spPr>
          <a:xfrm>
            <a:off x="260350" y="2754491"/>
            <a:ext cx="6337300" cy="3600000"/>
          </a:xfrm>
          <a:prstGeom prst="roundRect">
            <a:avLst>
              <a:gd name="adj" fmla="val 538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0" bIns="0" rtlCol="0" anchor="t"/>
          <a:lstStyle/>
          <a:p>
            <a:r>
              <a:rPr lang="uk-UA" sz="1600" dirty="0">
                <a:solidFill>
                  <a:schemeClr val="accent1"/>
                </a:solidFill>
                <a:latin typeface="+mj-lt"/>
              </a:rPr>
              <a:t>Що таке кейси?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7EEAB79E-2438-49B4-902B-8408C53FFD3E}"/>
              </a:ext>
            </a:extLst>
          </p:cNvPr>
          <p:cNvSpPr/>
          <p:nvPr/>
        </p:nvSpPr>
        <p:spPr>
          <a:xfrm>
            <a:off x="405000" y="3199966"/>
            <a:ext cx="6048000" cy="1637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>
              <a:spcAft>
                <a:spcPts val="600"/>
              </a:spcAft>
            </a:pPr>
            <a:r>
              <a:rPr lang="uk-UA" sz="1050" dirty="0">
                <a:solidFill>
                  <a:schemeClr val="tx1"/>
                </a:solidFill>
              </a:rPr>
              <a:t>Уявіть собі промислову компанію, яка має на меті знайти нові шляхи розвитку: нові продукти, нові ринки... Існує широкий перелік можливих рішень, які дозволять це зробити, і завданням є вибрати найкращий. Компанія формулює своє завдання у вигляді </a:t>
            </a:r>
            <a:r>
              <a:rPr lang="uk-UA" sz="1050" b="1" u="sng" dirty="0">
                <a:solidFill>
                  <a:schemeClr val="accent1"/>
                </a:solidFill>
              </a:rPr>
              <a:t>кейсу</a:t>
            </a:r>
            <a:r>
              <a:rPr lang="uk-UA" sz="1050" dirty="0">
                <a:solidFill>
                  <a:schemeClr val="tx1"/>
                </a:solidFill>
              </a:rPr>
              <a:t> та організовує </a:t>
            </a:r>
            <a:r>
              <a:rPr lang="uk-UA" sz="1050" b="1" u="sng" dirty="0">
                <a:solidFill>
                  <a:schemeClr val="accent1"/>
                </a:solidFill>
              </a:rPr>
              <a:t>кейс-чемпіонат</a:t>
            </a:r>
            <a:r>
              <a:rPr lang="uk-UA" sz="1050" b="1" dirty="0">
                <a:solidFill>
                  <a:schemeClr val="accent1"/>
                </a:solidFill>
              </a:rPr>
              <a:t> </a:t>
            </a:r>
            <a:r>
              <a:rPr lang="uk-UA" sz="1050" dirty="0">
                <a:solidFill>
                  <a:schemeClr val="tx1"/>
                </a:solidFill>
              </a:rPr>
              <a:t>(описана компанією ситуація і називається кейсом).</a:t>
            </a:r>
          </a:p>
          <a:p>
            <a:pPr algn="just">
              <a:spcAft>
                <a:spcPts val="600"/>
              </a:spcAft>
            </a:pPr>
            <a:r>
              <a:rPr lang="uk-UA" sz="1050" dirty="0">
                <a:solidFill>
                  <a:schemeClr val="tx1"/>
                </a:solidFill>
              </a:rPr>
              <a:t>Учасники кейс-чемпіонату мають проаналізувати діяльність компанії та її конкурентів, тенденції на ринку, обрати найбільш перспективні шляхи розвитку компанії, підготувати презентацію та представити її керівництву компанії.</a:t>
            </a:r>
          </a:p>
          <a:p>
            <a:pPr algn="just">
              <a:spcAft>
                <a:spcPts val="600"/>
              </a:spcAft>
            </a:pPr>
            <a:r>
              <a:rPr lang="uk-UA" sz="1050" dirty="0">
                <a:solidFill>
                  <a:schemeClr val="tx1"/>
                </a:solidFill>
              </a:rPr>
              <a:t>Розв’язок кейсів та участь у кейс-чемпіонатах дозволить студентам відчути себе працівником великої компанії, який вирішує реальні проблеми бізнесу.</a:t>
            </a:r>
          </a:p>
        </p:txBody>
      </p: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id="{178B170E-D139-482F-BE86-7946032ABB23}"/>
              </a:ext>
            </a:extLst>
          </p:cNvPr>
          <p:cNvSpPr/>
          <p:nvPr/>
        </p:nvSpPr>
        <p:spPr>
          <a:xfrm>
            <a:off x="260350" y="7790104"/>
            <a:ext cx="6337300" cy="941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>
              <a:spcAft>
                <a:spcPts val="600"/>
              </a:spcAft>
            </a:pPr>
            <a:r>
              <a:rPr lang="uk-UA" sz="1050" b="1" u="sng" dirty="0">
                <a:solidFill>
                  <a:schemeClr val="accent1"/>
                </a:solidFill>
              </a:rPr>
              <a:t>Кейс-чемпіонати</a:t>
            </a:r>
            <a:r>
              <a:rPr lang="uk-UA" sz="1050" dirty="0">
                <a:solidFill>
                  <a:schemeClr val="tx1"/>
                </a:solidFill>
              </a:rPr>
              <a:t> є основою розвитку кейс-екосистеми в Україні. А бізнес є невід’ємним елементом у процесі формування </a:t>
            </a:r>
            <a:r>
              <a:rPr lang="uk-UA" sz="1050" b="1" u="sng" dirty="0">
                <a:solidFill>
                  <a:schemeClr val="accent1"/>
                </a:solidFill>
              </a:rPr>
              <a:t>кейс-культури</a:t>
            </a:r>
            <a:r>
              <a:rPr lang="uk-UA" sz="1050" dirty="0">
                <a:solidFill>
                  <a:schemeClr val="tx1"/>
                </a:solidFill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uk-UA" sz="1050" dirty="0">
                <a:solidFill>
                  <a:schemeClr val="tx1"/>
                </a:solidFill>
              </a:rPr>
              <a:t>Від вас необхідне тільки трохи часу, щоб озвучити свою ідею, яку потрібно проаналізувати. </a:t>
            </a:r>
          </a:p>
          <a:p>
            <a:pPr algn="just">
              <a:spcAft>
                <a:spcPts val="600"/>
              </a:spcAft>
            </a:pPr>
            <a:r>
              <a:rPr lang="uk-UA" sz="1050" dirty="0">
                <a:solidFill>
                  <a:schemeClr val="tx1"/>
                </a:solidFill>
              </a:rPr>
              <a:t>Зі всім іншим ми допоможемо </a:t>
            </a:r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57FF318A-8113-44A7-ACAD-BABD5800B573}"/>
              </a:ext>
            </a:extLst>
          </p:cNvPr>
          <p:cNvSpPr/>
          <p:nvPr/>
        </p:nvSpPr>
        <p:spPr>
          <a:xfrm>
            <a:off x="260350" y="7291214"/>
            <a:ext cx="6337300" cy="375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numCol="2" spcCol="180000" rtlCol="0" anchor="t"/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050" dirty="0">
                <a:solidFill>
                  <a:schemeClr val="tx1"/>
                </a:solidFill>
              </a:rPr>
              <a:t>свіжий, незаангажований погляд на проблему підприємства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uk-UA" sz="1050" dirty="0">
                <a:solidFill>
                  <a:schemeClr val="tx1"/>
                </a:solidFill>
              </a:rPr>
              <a:t>та її рішення;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050" dirty="0">
                <a:solidFill>
                  <a:schemeClr val="tx1"/>
                </a:solidFill>
              </a:rPr>
              <a:t>зацікавлених у розвитку студентів, яких можна одразу перевірити на практиці.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C99549-116A-49BC-8946-E9586E11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6" y="254895"/>
            <a:ext cx="1033220" cy="3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hlinkClick r:id="rId8"/>
            <a:extLst>
              <a:ext uri="{FF2B5EF4-FFF2-40B4-BE49-F238E27FC236}">
                <a16:creationId xmlns:a16="http://schemas.microsoft.com/office/drawing/2014/main" id="{C4180061-162B-4C75-8B3C-05574F602F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339" y="5060464"/>
            <a:ext cx="1600649" cy="90000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A8BE722-7420-4CA8-A6C5-B44A6ADD3A29}"/>
              </a:ext>
            </a:extLst>
          </p:cNvPr>
          <p:cNvSpPr/>
          <p:nvPr/>
        </p:nvSpPr>
        <p:spPr>
          <a:xfrm>
            <a:off x="1834988" y="5780464"/>
            <a:ext cx="36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Графіка 23" descr="Line arrow: Counter-clockwise curve with solid fill">
            <a:extLst>
              <a:ext uri="{FF2B5EF4-FFF2-40B4-BE49-F238E27FC236}">
                <a16:creationId xmlns:a16="http://schemas.microsoft.com/office/drawing/2014/main" id="{9585761C-10C5-4B57-A1B0-056A2C14BA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1834988" y="5039721"/>
            <a:ext cx="360000" cy="360000"/>
          </a:xfrm>
          <a:prstGeom prst="rect">
            <a:avLst/>
          </a:prstGeom>
        </p:spPr>
      </p:pic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6A3D21AB-08AA-4574-9108-6C37269E66B0}"/>
              </a:ext>
            </a:extLst>
          </p:cNvPr>
          <p:cNvSpPr/>
          <p:nvPr/>
        </p:nvSpPr>
        <p:spPr>
          <a:xfrm>
            <a:off x="2223324" y="5060464"/>
            <a:ext cx="1037486" cy="194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uk-UA" sz="800" dirty="0">
                <a:solidFill>
                  <a:schemeClr val="tx1"/>
                </a:solidFill>
                <a:latin typeface="+mj-lt"/>
              </a:rPr>
              <a:t>Приклад кейсу для виробника пива. Компанія хотіла оптимізувати процеси у пакувальному департаменті</a:t>
            </a: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WordArt 3">
            <a:extLst>
              <a:ext uri="{FF2B5EF4-FFF2-40B4-BE49-F238E27FC236}">
                <a16:creationId xmlns:a16="http://schemas.microsoft.com/office/drawing/2014/main" id="{4AB59CFE-5B9D-44D8-94F6-36FC5EE526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80988" y="5749518"/>
            <a:ext cx="468000" cy="468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261353"/>
              </a:avLst>
            </a:prstTxWarp>
          </a:bodyPr>
          <a:lstStyle/>
          <a:p>
            <a:pPr algn="ctr" rtl="0">
              <a:buNone/>
            </a:pPr>
            <a:r>
              <a:rPr lang="uk-UA" sz="800" dirty="0">
                <a:latin typeface="Ermilov" panose="02000000000000000000" pitchFamily="50" charset="-52"/>
              </a:rPr>
              <a:t>Клікайте </a:t>
            </a:r>
            <a:endParaRPr lang="uk-UA" sz="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31" name="Графіка 30" descr="Cursor with solid fill">
            <a:extLst>
              <a:ext uri="{FF2B5EF4-FFF2-40B4-BE49-F238E27FC236}">
                <a16:creationId xmlns:a16="http://schemas.microsoft.com/office/drawing/2014/main" id="{AB85EC4B-398C-4FE8-ABE9-17020B5708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06988" y="5852464"/>
            <a:ext cx="216000" cy="216000"/>
          </a:xfrm>
          <a:prstGeom prst="rect">
            <a:avLst/>
          </a:prstGeom>
        </p:spPr>
      </p:pic>
      <p:pic>
        <p:nvPicPr>
          <p:cNvPr id="17" name="Рисунок 16">
            <a:hlinkClick r:id="rId14"/>
            <a:extLst>
              <a:ext uri="{FF2B5EF4-FFF2-40B4-BE49-F238E27FC236}">
                <a16:creationId xmlns:a16="http://schemas.microsoft.com/office/drawing/2014/main" id="{B63DD725-5EE2-4049-8B61-86CFF4F6039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94810" y="5060464"/>
            <a:ext cx="1600649" cy="900000"/>
          </a:xfrm>
          <a:prstGeom prst="rect">
            <a:avLst/>
          </a:prstGeom>
        </p:spPr>
      </p:pic>
      <p:pic>
        <p:nvPicPr>
          <p:cNvPr id="26" name="Графіка 25" descr="Line arrow: Counter-clockwise curve with solid fill">
            <a:extLst>
              <a:ext uri="{FF2B5EF4-FFF2-40B4-BE49-F238E27FC236}">
                <a16:creationId xmlns:a16="http://schemas.microsoft.com/office/drawing/2014/main" id="{F20D8DC2-B3FA-4C76-8F87-0B5E10481F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4915459" y="5039721"/>
            <a:ext cx="360000" cy="360000"/>
          </a:xfrm>
          <a:prstGeom prst="rect">
            <a:avLst/>
          </a:prstGeom>
        </p:spPr>
      </p:pic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E3CFE12F-10C8-45A8-8B40-016B9E73D5DD}"/>
              </a:ext>
            </a:extLst>
          </p:cNvPr>
          <p:cNvSpPr/>
          <p:nvPr/>
        </p:nvSpPr>
        <p:spPr>
          <a:xfrm>
            <a:off x="5303795" y="5060464"/>
            <a:ext cx="1149205" cy="274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uk-UA" sz="800" dirty="0">
                <a:solidFill>
                  <a:schemeClr val="tx1"/>
                </a:solidFill>
                <a:latin typeface="+mj-lt"/>
              </a:rPr>
              <a:t>Приклад кейсу перспективного українського стартапу, який хотів розширити асортимент своєї продукції</a:t>
            </a: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C0D38CE0-4222-4D98-8C2A-E8A1F5553666}"/>
              </a:ext>
            </a:extLst>
          </p:cNvPr>
          <p:cNvGrpSpPr/>
          <p:nvPr/>
        </p:nvGrpSpPr>
        <p:grpSpPr>
          <a:xfrm>
            <a:off x="4864076" y="5749518"/>
            <a:ext cx="468000" cy="468000"/>
            <a:chOff x="4864076" y="5749518"/>
            <a:chExt cx="468000" cy="468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7ED362B0-361F-4B10-9035-B1A9D02E0952}"/>
                </a:ext>
              </a:extLst>
            </p:cNvPr>
            <p:cNvSpPr/>
            <p:nvPr/>
          </p:nvSpPr>
          <p:spPr>
            <a:xfrm>
              <a:off x="4915459" y="5780464"/>
              <a:ext cx="360000" cy="36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Графіка 31" descr="Cursor with solid fill">
              <a:extLst>
                <a:ext uri="{FF2B5EF4-FFF2-40B4-BE49-F238E27FC236}">
                  <a16:creationId xmlns:a16="http://schemas.microsoft.com/office/drawing/2014/main" id="{9CDC378F-28A2-4C3D-BEEB-70EF3F2AD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987459" y="5852464"/>
              <a:ext cx="216000" cy="216000"/>
            </a:xfrm>
            <a:prstGeom prst="rect">
              <a:avLst/>
            </a:prstGeom>
          </p:spPr>
        </p:pic>
        <p:sp>
          <p:nvSpPr>
            <p:cNvPr id="30" name="WordArt 3">
              <a:extLst>
                <a:ext uri="{FF2B5EF4-FFF2-40B4-BE49-F238E27FC236}">
                  <a16:creationId xmlns:a16="http://schemas.microsoft.com/office/drawing/2014/main" id="{4A48ADC4-BE86-4379-BD3F-0BDB747EB94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64076" y="5749518"/>
              <a:ext cx="468000" cy="4680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ArchDown">
                <a:avLst>
                  <a:gd name="adj" fmla="val 2261353"/>
                </a:avLst>
              </a:prstTxWarp>
            </a:bodyPr>
            <a:lstStyle/>
            <a:p>
              <a:pPr algn="ctr" rtl="0">
                <a:buNone/>
              </a:pPr>
              <a:r>
                <a:rPr lang="uk-UA" sz="800" dirty="0">
                  <a:latin typeface="Ermilov" panose="02000000000000000000" pitchFamily="50" charset="-52"/>
                </a:rPr>
                <a:t>Клікайте </a:t>
              </a:r>
              <a:endParaRPr lang="uk-UA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40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2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5&quot;&gt;&lt;elem m_fUsage=&quot;4.43752374422601647552E+00&quot;&gt;&lt;m_msothmcolidx val=&quot;0&quot;/&gt;&lt;m_rgb r=&quot;FB&quot; g=&quot;AE&quot; b=&quot;18&quot;/&gt;&lt;/elem&gt;&lt;elem m_fUsage=&quot;3.73044219942729071704E+00&quot;&gt;&lt;m_msothmcolidx val=&quot;0&quot;/&gt;&lt;m_rgb r=&quot;EF&quot; g=&quot;4F&quot; b=&quot;24&quot;/&gt;&lt;/elem&gt;&lt;elem m_fUsage=&quot;1.81238870455767675516E+00&quot;&gt;&lt;m_msothmcolidx val=&quot;0&quot;/&gt;&lt;m_rgb r=&quot;EF&quot; g=&quot;76&quot; b=&quot;22&quot;/&gt;&lt;/elem&gt;&lt;elem m_fUsage=&quot;7.85516721127895063692E-03&quot;&gt;&lt;m_msothmcolidx val=&quot;0&quot;/&gt;&lt;m_rgb r=&quot;FF&quot; g=&quot;C0&quot; b=&quot;00&quot;/&gt;&lt;/elem&gt;&lt;elem m_fUsage=&quot;1.17901845777385982754E-03&quot;&gt;&lt;m_msothmcolidx val=&quot;0&quot;/&gt;&lt;m_rgb r=&quot;21&quot; g=&quot;1E&quot; b=&quot;1D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d6PRNy6Ri6eYMHTXHPLO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kUBKIIKtnJTTQs_OUph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Навчання 1">
      <a:dk1>
        <a:sysClr val="windowText" lastClr="000000"/>
      </a:dk1>
      <a:lt1>
        <a:sysClr val="window" lastClr="FFFFFF"/>
      </a:lt1>
      <a:dk2>
        <a:srgbClr val="8A0000"/>
      </a:dk2>
      <a:lt2>
        <a:srgbClr val="E7E6E6"/>
      </a:lt2>
      <a:accent1>
        <a:srgbClr val="CA2110"/>
      </a:accent1>
      <a:accent2>
        <a:srgbClr val="EF4F24"/>
      </a:accent2>
      <a:accent3>
        <a:srgbClr val="C55A11"/>
      </a:accent3>
      <a:accent4>
        <a:srgbClr val="EF7622"/>
      </a:accent4>
      <a:accent5>
        <a:srgbClr val="FBAE18"/>
      </a:accent5>
      <a:accent6>
        <a:srgbClr val="FFC000"/>
      </a:accent6>
      <a:hlink>
        <a:srgbClr val="0563C1"/>
      </a:hlink>
      <a:folHlink>
        <a:srgbClr val="954F72"/>
      </a:folHlink>
    </a:clrScheme>
    <a:fontScheme name="TEDxKNU">
      <a:majorFont>
        <a:latin typeface="Ermilov"/>
        <a:ea typeface=""/>
        <a:cs typeface="Arial"/>
      </a:majorFont>
      <a:minorFont>
        <a:latin typeface="Roboto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9301</TotalTime>
  <Words>328</Words>
  <Application>Microsoft Office PowerPoint</Application>
  <PresentationFormat>Екран (4:3)</PresentationFormat>
  <Paragraphs>21</Paragraphs>
  <Slides>1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Ermilov</vt:lpstr>
      <vt:lpstr>Franklin Gothic Book</vt:lpstr>
      <vt:lpstr>Franklin Gothic Demi</vt:lpstr>
      <vt:lpstr>Roboto</vt:lpstr>
      <vt:lpstr>Тема Office</vt:lpstr>
      <vt:lpstr>think-cell Slide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club </dc:title>
  <dc:creator>Пользователь Windows</dc:creator>
  <cp:lastModifiedBy>Yaroslav Zhydyk</cp:lastModifiedBy>
  <cp:revision>767</cp:revision>
  <dcterms:created xsi:type="dcterms:W3CDTF">2019-03-10T00:50:16Z</dcterms:created>
  <dcterms:modified xsi:type="dcterms:W3CDTF">2023-09-09T07:45:37Z</dcterms:modified>
</cp:coreProperties>
</file>