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993" r:id="rId2"/>
    <p:sldId id="1119" r:id="rId3"/>
    <p:sldId id="1120" r:id="rId4"/>
    <p:sldId id="1122" r:id="rId5"/>
    <p:sldId id="1093" r:id="rId6"/>
    <p:sldId id="958" r:id="rId7"/>
    <p:sldId id="1121" r:id="rId8"/>
  </p:sldIdLst>
  <p:sldSz cx="12192000" cy="6858000"/>
  <p:notesSz cx="6858000" cy="9144000"/>
  <p:custDataLst>
    <p:tags r:id="rId10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AF50"/>
    <a:srgbClr val="E7E7E5"/>
    <a:srgbClr val="BA0C2F"/>
    <a:srgbClr val="023BEF"/>
    <a:srgbClr val="F5B95B"/>
    <a:srgbClr val="052021"/>
    <a:srgbClr val="B7472A"/>
    <a:srgbClr val="C8BDB1"/>
    <a:srgbClr val="EAE2DF"/>
    <a:srgbClr val="EFB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3324" autoAdjust="0"/>
  </p:normalViewPr>
  <p:slideViewPr>
    <p:cSldViewPr snapToGrid="0" showGuides="1">
      <p:cViewPr varScale="1">
        <p:scale>
          <a:sx n="78" d="100"/>
          <a:sy n="7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5" d="100"/>
        <a:sy n="105" d="100"/>
      </p:scale>
      <p:origin x="0" y="-7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roslav Zhydyk" userId="feca11449df7c5ed" providerId="LiveId" clId="{7FDB55CF-8F86-4766-8908-6B2AD9275066}"/>
    <pc:docChg chg="custSel modSld">
      <pc:chgData name="Yaroslav Zhydyk" userId="feca11449df7c5ed" providerId="LiveId" clId="{7FDB55CF-8F86-4766-8908-6B2AD9275066}" dt="2023-09-09T07:43:12.497" v="1" actId="478"/>
      <pc:docMkLst>
        <pc:docMk/>
      </pc:docMkLst>
      <pc:sldChg chg="delSp mod">
        <pc:chgData name="Yaroslav Zhydyk" userId="feca11449df7c5ed" providerId="LiveId" clId="{7FDB55CF-8F86-4766-8908-6B2AD9275066}" dt="2023-09-09T07:42:28.668" v="0" actId="478"/>
        <pc:sldMkLst>
          <pc:docMk/>
          <pc:sldMk cId="1858941039" sldId="993"/>
        </pc:sldMkLst>
        <pc:picChg chg="del">
          <ac:chgData name="Yaroslav Zhydyk" userId="feca11449df7c5ed" providerId="LiveId" clId="{7FDB55CF-8F86-4766-8908-6B2AD9275066}" dt="2023-09-09T07:42:28.668" v="0" actId="478"/>
          <ac:picMkLst>
            <pc:docMk/>
            <pc:sldMk cId="1858941039" sldId="993"/>
            <ac:picMk id="54" creationId="{0FC4E856-9797-4D2C-A61A-6F46E632558A}"/>
          </ac:picMkLst>
        </pc:picChg>
      </pc:sldChg>
      <pc:sldChg chg="delSp mod">
        <pc:chgData name="Yaroslav Zhydyk" userId="feca11449df7c5ed" providerId="LiveId" clId="{7FDB55CF-8F86-4766-8908-6B2AD9275066}" dt="2023-09-09T07:43:12.497" v="1" actId="478"/>
        <pc:sldMkLst>
          <pc:docMk/>
          <pc:sldMk cId="1424118290" sldId="1121"/>
        </pc:sldMkLst>
        <pc:picChg chg="del">
          <ac:chgData name="Yaroslav Zhydyk" userId="feca11449df7c5ed" providerId="LiveId" clId="{7FDB55CF-8F86-4766-8908-6B2AD9275066}" dt="2023-09-09T07:43:12.497" v="1" actId="478"/>
          <ac:picMkLst>
            <pc:docMk/>
            <pc:sldMk cId="1424118290" sldId="1121"/>
            <ac:picMk id="54" creationId="{0FC4E856-9797-4D2C-A61A-6F46E632558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15751-0492-4CFB-8069-848AA0C5D273}" type="datetimeFigureOut">
              <a:rPr lang="uk-UA" smtClean="0"/>
              <a:t>09.09.2023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6F60A-3703-4B72-8C5B-4FD25E121D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548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'єкт 6" hidden="1">
            <a:extLst>
              <a:ext uri="{FF2B5EF4-FFF2-40B4-BE49-F238E27FC236}">
                <a16:creationId xmlns:a16="http://schemas.microsoft.com/office/drawing/2014/main" id="{8C65DADB-A28E-439B-8DFE-D7EFF4E755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52257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7" name="Об'єкт 6" hidden="1">
                        <a:extLst>
                          <a:ext uri="{FF2B5EF4-FFF2-40B4-BE49-F238E27FC236}">
                            <a16:creationId xmlns:a16="http://schemas.microsoft.com/office/drawing/2014/main" id="{8C65DADB-A28E-439B-8DFE-D7EFF4E755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 hidden="1">
            <a:extLst>
              <a:ext uri="{FF2B5EF4-FFF2-40B4-BE49-F238E27FC236}">
                <a16:creationId xmlns:a16="http://schemas.microsoft.com/office/drawing/2014/main" id="{0899A24E-9493-4249-B0EC-DC1C9C456EA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uk-UA" sz="2800" b="0" i="0" baseline="0" dirty="0">
              <a:latin typeface="Franklin Gothic Demi" panose="020B0703020102020204" pitchFamily="34" charset="0"/>
              <a:ea typeface="+mn-ea"/>
              <a:cs typeface="+mn-cs"/>
              <a:sym typeface="Franklin Gothic Demi" panose="020B07030201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6C753-A46E-4D52-B5FA-0B28CD89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469596"/>
            <a:ext cx="10800000" cy="387798"/>
          </a:xfrm>
        </p:spPr>
        <p:txBody>
          <a:bodyPr vert="horz" wrap="square" lIns="0" tIns="0" rIns="0" bIns="0" anchor="t">
            <a:spAutoFit/>
          </a:bodyPr>
          <a:lstStyle>
            <a:lvl1pPr>
              <a:defRPr lang="ru-UA" sz="2800" dirty="0">
                <a:latin typeface="+mj-lt"/>
                <a:ea typeface="+mn-ea"/>
                <a:cs typeface="+mn-cs"/>
              </a:defRPr>
            </a:lvl1pPr>
          </a:lstStyle>
          <a:p>
            <a:pPr marL="0" lvl="0"/>
            <a:r>
              <a:rPr lang="uk-UA" dirty="0"/>
              <a:t>Клацніть, щоб редагувати стиль зразка заголовка</a:t>
            </a:r>
            <a:endParaRPr lang="ru-UA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87D8E07-DB2A-45E6-8A4E-CB43791BD557}"/>
              </a:ext>
            </a:extLst>
          </p:cNvPr>
          <p:cNvSpPr txBox="1">
            <a:spLocks/>
          </p:cNvSpPr>
          <p:nvPr userDrawn="1"/>
        </p:nvSpPr>
        <p:spPr>
          <a:xfrm>
            <a:off x="11209338" y="6345238"/>
            <a:ext cx="758704" cy="365125"/>
          </a:xfrm>
          <a:prstGeom prst="rect">
            <a:avLst/>
          </a:prstGeom>
        </p:spPr>
        <p:txBody>
          <a:bodyPr vert="horz" lIns="72000" tIns="0" rIns="0" bIns="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8F33DB-420C-4C6B-8ADD-EC1D9E54B115}" type="slidenum">
              <a:rPr lang="uk-UA" sz="1200" b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 algn="r"/>
              <a:t>‹№›</a:t>
            </a:fld>
            <a:endParaRPr lang="uk-UA" sz="1200" b="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998690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1026" userDrawn="1">
          <p15:clr>
            <a:srgbClr val="FBAE40"/>
          </p15:clr>
        </p15:guide>
        <p15:guide id="6" orient="horz" pos="799" userDrawn="1">
          <p15:clr>
            <a:srgbClr val="A4A3A4"/>
          </p15:clr>
        </p15:guide>
        <p15:guide id="7" orient="horz" pos="300" userDrawn="1">
          <p15:clr>
            <a:srgbClr val="A4A3A4"/>
          </p15:clr>
        </p15:guide>
        <p15:guide id="8" orient="horz" pos="2512" userDrawn="1">
          <p15:clr>
            <a:srgbClr val="9FCC3B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ликий заголовок (світл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'єкт 6" hidden="1">
            <a:extLst>
              <a:ext uri="{FF2B5EF4-FFF2-40B4-BE49-F238E27FC236}">
                <a16:creationId xmlns:a16="http://schemas.microsoft.com/office/drawing/2014/main" id="{8C65DADB-A28E-439B-8DFE-D7EFF4E755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49919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7" name="Об'єкт 6" hidden="1">
                        <a:extLst>
                          <a:ext uri="{FF2B5EF4-FFF2-40B4-BE49-F238E27FC236}">
                            <a16:creationId xmlns:a16="http://schemas.microsoft.com/office/drawing/2014/main" id="{8C65DADB-A28E-439B-8DFE-D7EFF4E755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 hidden="1">
            <a:extLst>
              <a:ext uri="{FF2B5EF4-FFF2-40B4-BE49-F238E27FC236}">
                <a16:creationId xmlns:a16="http://schemas.microsoft.com/office/drawing/2014/main" id="{0899A24E-9493-4249-B0EC-DC1C9C456EA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uk-UA" sz="2800" b="0" i="0" baseline="0" dirty="0">
              <a:latin typeface="Franklin Gothic Demi" panose="020B0703020102020204" pitchFamily="34" charset="0"/>
              <a:ea typeface="+mn-ea"/>
              <a:cs typeface="+mn-cs"/>
              <a:sym typeface="Franklin Gothic Demi" panose="020B07030201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6C753-A46E-4D52-B5FA-0B28CD89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469596"/>
            <a:ext cx="10800000" cy="997196"/>
          </a:xfrm>
        </p:spPr>
        <p:txBody>
          <a:bodyPr vert="horz" wrap="square" lIns="0" tIns="0" rIns="0" bIns="0" anchor="t">
            <a:spAutoFit/>
          </a:bodyPr>
          <a:lstStyle>
            <a:lvl1pPr>
              <a:defRPr lang="ru-UA" sz="3600" dirty="0">
                <a:latin typeface="+mj-lt"/>
                <a:ea typeface="+mn-ea"/>
                <a:cs typeface="+mn-cs"/>
              </a:defRPr>
            </a:lvl1pPr>
          </a:lstStyle>
          <a:p>
            <a:pPr marL="0" lvl="0"/>
            <a:r>
              <a:rPr lang="uk-UA" dirty="0"/>
              <a:t>Клацніть, щоб редагувати стиль зразка заголовка</a:t>
            </a:r>
            <a:endParaRPr lang="ru-UA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87D8E07-DB2A-45E6-8A4E-CB43791BD557}"/>
              </a:ext>
            </a:extLst>
          </p:cNvPr>
          <p:cNvSpPr txBox="1">
            <a:spLocks/>
          </p:cNvSpPr>
          <p:nvPr userDrawn="1"/>
        </p:nvSpPr>
        <p:spPr>
          <a:xfrm>
            <a:off x="11209338" y="6345238"/>
            <a:ext cx="758704" cy="365125"/>
          </a:xfrm>
          <a:prstGeom prst="rect">
            <a:avLst/>
          </a:prstGeom>
        </p:spPr>
        <p:txBody>
          <a:bodyPr vert="horz" lIns="72000" tIns="0" rIns="0" bIns="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8F33DB-420C-4C6B-8ADD-EC1D9E54B115}" type="slidenum">
              <a:rPr lang="uk-UA" sz="1200" b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 algn="r"/>
              <a:t>‹№›</a:t>
            </a:fld>
            <a:endParaRPr lang="uk-UA" sz="1200" b="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767768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1185" userDrawn="1">
          <p15:clr>
            <a:srgbClr val="FBAE40"/>
          </p15:clr>
        </p15:guide>
        <p15:guide id="7" orient="horz" pos="300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ликий заголовок (тем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'єкт 6" hidden="1">
            <a:extLst>
              <a:ext uri="{FF2B5EF4-FFF2-40B4-BE49-F238E27FC236}">
                <a16:creationId xmlns:a16="http://schemas.microsoft.com/office/drawing/2014/main" id="{2B60F8E7-E943-489C-B196-AC5AD36B57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13548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7" name="Об'єкт 6" hidden="1">
                        <a:extLst>
                          <a:ext uri="{FF2B5EF4-FFF2-40B4-BE49-F238E27FC236}">
                            <a16:creationId xmlns:a16="http://schemas.microsoft.com/office/drawing/2014/main" id="{2B60F8E7-E943-489C-B196-AC5AD36B5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752C48C-33E5-4225-A173-FC46AC351F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00" dirty="0">
              <a:latin typeface="+mj-lt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18FE455-B028-42FA-BF2B-BA84BC70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469596"/>
            <a:ext cx="10800000" cy="997196"/>
          </a:xfrm>
        </p:spPr>
        <p:txBody>
          <a:bodyPr vert="horz" wrap="square" lIns="0" tIns="0" rIns="0" bIns="0" anchor="t">
            <a:spAutoFit/>
          </a:bodyPr>
          <a:lstStyle>
            <a:lvl1pPr>
              <a:defRPr lang="ru-UA" sz="36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/>
            <a:r>
              <a:rPr lang="uk-UA" dirty="0"/>
              <a:t>Клацніть, щоб редагувати стиль зразка заголовка</a:t>
            </a:r>
            <a:endParaRPr lang="ru-UA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2DD710-72F2-4BE7-9F1B-58C51A155CAA}"/>
              </a:ext>
            </a:extLst>
          </p:cNvPr>
          <p:cNvSpPr txBox="1">
            <a:spLocks/>
          </p:cNvSpPr>
          <p:nvPr userDrawn="1"/>
        </p:nvSpPr>
        <p:spPr>
          <a:xfrm>
            <a:off x="11209338" y="6345238"/>
            <a:ext cx="758704" cy="365125"/>
          </a:xfrm>
          <a:prstGeom prst="rect">
            <a:avLst/>
          </a:prstGeom>
        </p:spPr>
        <p:txBody>
          <a:bodyPr vert="horz" lIns="72000" tIns="0" rIns="0" bIns="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8F33DB-420C-4C6B-8ADD-EC1D9E54B115}" type="slidenum">
              <a:rPr lang="uk-UA" sz="1200" b="0" smtClean="0">
                <a:solidFill>
                  <a:schemeClr val="bg1"/>
                </a:solidFill>
                <a:latin typeface="+mj-lt"/>
              </a:rPr>
              <a:pPr algn="r"/>
              <a:t>‹№›</a:t>
            </a:fld>
            <a:endParaRPr lang="uk-UA" sz="12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221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FFFFF"/>
          </p15:clr>
        </p15:guide>
        <p15:guide id="2" pos="7242" userDrawn="1">
          <p15:clr>
            <a:srgbClr val="FFFFFF"/>
          </p15:clr>
        </p15:guide>
        <p15:guide id="3" orient="horz" pos="3997" userDrawn="1">
          <p15:clr>
            <a:srgbClr val="FFFFFF"/>
          </p15:clr>
        </p15:guide>
        <p15:guide id="4" orient="horz" pos="1185" userDrawn="1">
          <p15:clr>
            <a:srgbClr val="FFFF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5F5A92-A95B-409A-8034-43C7D87F3D23}"/>
              </a:ext>
            </a:extLst>
          </p:cNvPr>
          <p:cNvSpPr txBox="1">
            <a:spLocks/>
          </p:cNvSpPr>
          <p:nvPr userDrawn="1"/>
        </p:nvSpPr>
        <p:spPr>
          <a:xfrm>
            <a:off x="11196505" y="6318780"/>
            <a:ext cx="758704" cy="365125"/>
          </a:xfrm>
          <a:prstGeom prst="rect">
            <a:avLst/>
          </a:prstGeom>
        </p:spPr>
        <p:txBody>
          <a:bodyPr vert="horz" lIns="72000" tIns="0" rIns="0" bIns="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8F33DB-420C-4C6B-8ADD-EC1D9E54B115}" type="slidenum">
              <a:rPr lang="uk-UA" sz="1200" b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 algn="r"/>
              <a:t>‹№›</a:t>
            </a:fld>
            <a:endParaRPr lang="uk-UA" sz="1200" b="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974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'єкт 3" hidden="1">
            <a:extLst>
              <a:ext uri="{FF2B5EF4-FFF2-40B4-BE49-F238E27FC236}">
                <a16:creationId xmlns:a16="http://schemas.microsoft.com/office/drawing/2014/main" id="{314414CD-0BCF-455A-AB11-68D9E32F2F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17825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Об'єкт 3" hidden="1">
                        <a:extLst>
                          <a:ext uri="{FF2B5EF4-FFF2-40B4-BE49-F238E27FC236}">
                            <a16:creationId xmlns:a16="http://schemas.microsoft.com/office/drawing/2014/main" id="{314414CD-0BCF-455A-AB11-68D9E32F2F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5F5A92-A95B-409A-8034-43C7D87F3D23}"/>
              </a:ext>
            </a:extLst>
          </p:cNvPr>
          <p:cNvSpPr txBox="1">
            <a:spLocks/>
          </p:cNvSpPr>
          <p:nvPr userDrawn="1"/>
        </p:nvSpPr>
        <p:spPr>
          <a:xfrm>
            <a:off x="11196505" y="6318780"/>
            <a:ext cx="758704" cy="365125"/>
          </a:xfrm>
          <a:prstGeom prst="rect">
            <a:avLst/>
          </a:prstGeom>
        </p:spPr>
        <p:txBody>
          <a:bodyPr vert="horz" lIns="72000" tIns="0" rIns="0" bIns="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8F33DB-420C-4C6B-8ADD-EC1D9E54B115}" type="slidenum">
              <a:rPr lang="uk-UA" sz="1200" b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 algn="r"/>
              <a:t>‹№›</a:t>
            </a:fld>
            <a:endParaRPr lang="uk-UA" sz="1200" b="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DBEEF09-24C1-4393-8F5B-84780D9B5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117" y="921659"/>
            <a:ext cx="10226221" cy="886397"/>
          </a:xfrm>
        </p:spPr>
        <p:txBody>
          <a:bodyPr vert="horz" wrap="square" lIns="0" tIns="0" rIns="0" bIns="0" anchor="t">
            <a:spAutoFit/>
          </a:bodyPr>
          <a:lstStyle>
            <a:lvl1pPr>
              <a:defRPr lang="ru-UA" sz="3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/>
            <a:r>
              <a:rPr lang="uk-UA" dirty="0"/>
              <a:t>Клацніть, щоб редагувати стиль зразка заголовка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05542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2682667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78" imgH="379" progId="TCLayout.ActiveDocument.1">
                  <p:embed/>
                </p:oleObj>
              </mc:Choice>
              <mc:Fallback>
                <p:oleObj name="think-cell Slide" r:id="rId9" imgW="378" imgH="379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179D3-7DC1-4080-A191-BB822A271F1B}" type="datetime1">
              <a:rPr lang="uk-UA" smtClean="0"/>
              <a:t>09.09.2023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9F462-C6E8-4AAE-AF5F-DC1402DBFC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930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6" r:id="rId4"/>
    <p:sldLayoutId id="214748365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oleObject" Target="../embeddings/oleObject6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-7CtLx_R23F9P0iEm9kanGd8nfwyFfS1/view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hyperlink" Target="https://casers.org/uploads/case/files/0/168/Case_Production_planning_challenge.pdf" TargetMode="External"/><Relationship Id="rId11" Type="http://schemas.openxmlformats.org/officeDocument/2006/relationships/image" Target="../media/image9.svg"/><Relationship Id="rId5" Type="http://schemas.openxmlformats.org/officeDocument/2006/relationships/image" Target="../media/image2.e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microsoft.com/office/2007/relationships/hdphoto" Target="../media/hdphoto1.wd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'єкт 2" hidden="1">
            <a:extLst>
              <a:ext uri="{FF2B5EF4-FFF2-40B4-BE49-F238E27FC236}">
                <a16:creationId xmlns:a16="http://schemas.microsoft.com/office/drawing/2014/main" id="{E3879E5D-9111-4E01-B3D1-E08F35ED5B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06372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Об'єкт 2" hidden="1">
                        <a:extLst>
                          <a:ext uri="{FF2B5EF4-FFF2-40B4-BE49-F238E27FC236}">
                            <a16:creationId xmlns:a16="http://schemas.microsoft.com/office/drawing/2014/main" id="{E3879E5D-9111-4E01-B3D1-E08F35ED5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 descr="Зображення, що містить будівля, фабрика, світлий, надворі&#10;&#10;Автоматично згенерований опис">
            <a:extLst>
              <a:ext uri="{FF2B5EF4-FFF2-40B4-BE49-F238E27FC236}">
                <a16:creationId xmlns:a16="http://schemas.microsoft.com/office/drawing/2014/main" id="{8D3998ED-4931-467A-A15E-9B1588F243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8" b="7868"/>
          <a:stretch/>
        </p:blipFill>
        <p:spPr>
          <a:xfrm>
            <a:off x="0" y="1"/>
            <a:ext cx="12191998" cy="6858000"/>
          </a:xfrm>
          <a:prstGeom prst="rect">
            <a:avLst/>
          </a:prstGeom>
        </p:spPr>
      </p:pic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2F844EBD-1565-4B69-B97B-A448FE91F86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113014"/>
            <a:chExt cx="12192000" cy="6858000"/>
          </a:xfrm>
        </p:grpSpPr>
        <p:sp>
          <p:nvSpPr>
            <p:cNvPr id="51" name="Прямокутник 50">
              <a:extLst>
                <a:ext uri="{FF2B5EF4-FFF2-40B4-BE49-F238E27FC236}">
                  <a16:creationId xmlns:a16="http://schemas.microsoft.com/office/drawing/2014/main" id="{DE740112-47EF-417B-920B-2F715951CF27}"/>
                </a:ext>
              </a:extLst>
            </p:cNvPr>
            <p:cNvSpPr/>
            <p:nvPr/>
          </p:nvSpPr>
          <p:spPr>
            <a:xfrm>
              <a:off x="0" y="113014"/>
              <a:ext cx="12192000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4000" dirty="0">
                <a:latin typeface="+mj-lt"/>
              </a:endParaRPr>
            </a:p>
          </p:txBody>
        </p:sp>
        <p:sp>
          <p:nvSpPr>
            <p:cNvPr id="52" name="Заголовок 3">
              <a:extLst>
                <a:ext uri="{FF2B5EF4-FFF2-40B4-BE49-F238E27FC236}">
                  <a16:creationId xmlns:a16="http://schemas.microsoft.com/office/drawing/2014/main" id="{2EB1D3E2-82EE-4B80-B273-52E3EC898238}"/>
                </a:ext>
              </a:extLst>
            </p:cNvPr>
            <p:cNvSpPr txBox="1">
              <a:spLocks/>
            </p:cNvSpPr>
            <p:nvPr/>
          </p:nvSpPr>
          <p:spPr>
            <a:xfrm>
              <a:off x="696000" y="1788765"/>
              <a:ext cx="10800000" cy="3280471"/>
            </a:xfrm>
            <a:prstGeom prst="rect">
              <a:avLst/>
            </a:prstGeom>
          </p:spPr>
          <p:txBody>
            <a:bodyPr vert="horz" lIns="0" tIns="0" rIns="0" bIns="0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sz="7200" dirty="0">
                  <a:solidFill>
                    <a:schemeClr val="bg1"/>
                  </a:solidFill>
                </a:rPr>
                <a:t>Для чого компаніям кейси?</a:t>
              </a:r>
              <a:endParaRPr lang="uk-UA" sz="7200" dirty="0">
                <a:solidFill>
                  <a:schemeClr val="accent5"/>
                </a:solidFill>
              </a:endParaRPr>
            </a:p>
          </p:txBody>
        </p:sp>
        <p:sp>
          <p:nvSpPr>
            <p:cNvPr id="53" name="Прямокутник: округлені кути 52">
              <a:extLst>
                <a:ext uri="{FF2B5EF4-FFF2-40B4-BE49-F238E27FC236}">
                  <a16:creationId xmlns:a16="http://schemas.microsoft.com/office/drawing/2014/main" id="{B060279E-025B-40E2-8B3B-0D4A2E9D0771}"/>
                </a:ext>
              </a:extLst>
            </p:cNvPr>
            <p:cNvSpPr/>
            <p:nvPr/>
          </p:nvSpPr>
          <p:spPr>
            <a:xfrm>
              <a:off x="696000" y="5747618"/>
              <a:ext cx="3361650" cy="4320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>
                  <a:latin typeface="+mj-lt"/>
                </a:rPr>
                <a:t>Презентація для обговорення</a:t>
              </a:r>
            </a:p>
          </p:txBody>
        </p:sp>
        <p:pic>
          <p:nvPicPr>
            <p:cNvPr id="49" name="Рисунок 48" descr="Зображення, що містить текст, картинка&#10;&#10;Автоматично згенерований опис">
              <a:extLst>
                <a:ext uri="{FF2B5EF4-FFF2-40B4-BE49-F238E27FC236}">
                  <a16:creationId xmlns:a16="http://schemas.microsoft.com/office/drawing/2014/main" id="{F4FD0F6E-7B98-4BF2-9D69-0987BBDB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353" y="415702"/>
              <a:ext cx="2235492" cy="865135"/>
            </a:xfrm>
            <a:prstGeom prst="rect">
              <a:avLst/>
            </a:prstGeom>
          </p:spPr>
        </p:pic>
        <p:pic>
          <p:nvPicPr>
            <p:cNvPr id="50" name="Picture 21">
              <a:extLst>
                <a:ext uri="{FF2B5EF4-FFF2-40B4-BE49-F238E27FC236}">
                  <a16:creationId xmlns:a16="http://schemas.microsoft.com/office/drawing/2014/main" id="{37B4882C-66CA-4827-952B-1FFAA3B62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801" y="587734"/>
              <a:ext cx="1131601" cy="479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894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'єкт 4" hidden="1">
            <a:extLst>
              <a:ext uri="{FF2B5EF4-FFF2-40B4-BE49-F238E27FC236}">
                <a16:creationId xmlns:a16="http://schemas.microsoft.com/office/drawing/2014/main" id="{5D8ADA94-0022-47FD-B11E-9EE20982B8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60625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Об'єкт 4" hidden="1">
                        <a:extLst>
                          <a:ext uri="{FF2B5EF4-FFF2-40B4-BE49-F238E27FC236}">
                            <a16:creationId xmlns:a16="http://schemas.microsoft.com/office/drawing/2014/main" id="{5D8ADA94-0022-47FD-B11E-9EE20982B8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кутник 6" hidden="1">
            <a:extLst>
              <a:ext uri="{FF2B5EF4-FFF2-40B4-BE49-F238E27FC236}">
                <a16:creationId xmlns:a16="http://schemas.microsoft.com/office/drawing/2014/main" id="{B5FCAB56-6AE7-4B67-B5BC-639A83AFFAC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uk-UA" sz="2800" dirty="0">
              <a:latin typeface="Franklin Gothic Demi" panose="020B0703020102020204" pitchFamily="34" charset="0"/>
              <a:sym typeface="Franklin Gothic Demi" panose="020B07030201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96485-5B7A-44A1-896A-29547FFB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469596"/>
            <a:ext cx="10800000" cy="498598"/>
          </a:xfrm>
        </p:spPr>
        <p:txBody>
          <a:bodyPr vert="horz"/>
          <a:lstStyle/>
          <a:p>
            <a:r>
              <a:rPr lang="uk-UA" dirty="0"/>
              <a:t>Що таке кейси?</a:t>
            </a:r>
            <a:endParaRPr lang="en-US" dirty="0"/>
          </a:p>
        </p:txBody>
      </p:sp>
      <p:sp>
        <p:nvSpPr>
          <p:cNvPr id="10" name="Прямоугольник 25">
            <a:extLst>
              <a:ext uri="{FF2B5EF4-FFF2-40B4-BE49-F238E27FC236}">
                <a16:creationId xmlns:a16="http://schemas.microsoft.com/office/drawing/2014/main" id="{F2A32C31-5A61-49D3-80BB-9F89730503C4}"/>
              </a:ext>
            </a:extLst>
          </p:cNvPr>
          <p:cNvSpPr/>
          <p:nvPr/>
        </p:nvSpPr>
        <p:spPr>
          <a:xfrm>
            <a:off x="695325" y="1881188"/>
            <a:ext cx="10801350" cy="231857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uk-UA" dirty="0">
                <a:solidFill>
                  <a:schemeClr val="tx1"/>
                </a:solidFill>
              </a:rPr>
              <a:t>Уявіть собі промислову компанію, яка має на меті знайти нові шляхи розвитку: нові продукти, нові ринки... Існує широкий перелік можливих рішень, які дозволять це зробити, і завданням є вибрати найкращий. Компанія формулює своє завдання у вигляді </a:t>
            </a:r>
            <a:r>
              <a:rPr lang="uk-UA" b="1" u="sng" dirty="0">
                <a:solidFill>
                  <a:schemeClr val="accent1"/>
                </a:solidFill>
              </a:rPr>
              <a:t>кейсу</a:t>
            </a:r>
            <a:r>
              <a:rPr lang="uk-UA" dirty="0">
                <a:solidFill>
                  <a:schemeClr val="tx1"/>
                </a:solidFill>
              </a:rPr>
              <a:t> та організовує </a:t>
            </a:r>
            <a:r>
              <a:rPr lang="uk-UA" b="1" u="sng" dirty="0">
                <a:solidFill>
                  <a:schemeClr val="accent1"/>
                </a:solidFill>
              </a:rPr>
              <a:t>кейс-чемпіонат</a:t>
            </a:r>
            <a:r>
              <a:rPr lang="uk-UA" b="1" dirty="0">
                <a:solidFill>
                  <a:schemeClr val="accent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(описана компанією ситуація і називається кейсом).</a:t>
            </a:r>
          </a:p>
          <a:p>
            <a:pPr>
              <a:spcAft>
                <a:spcPts val="1200"/>
              </a:spcAft>
            </a:pPr>
            <a:r>
              <a:rPr lang="uk-UA" dirty="0">
                <a:solidFill>
                  <a:schemeClr val="tx1"/>
                </a:solidFill>
              </a:rPr>
              <a:t>Учасники кейс-чемпіонату мають проаналізувати діяльність компанії та її конкурентів, тенденції на ринку, обрати найбільш перспективні шляхи розвитку компанії, підготувати презентацію та представити її керівництву компанії.</a:t>
            </a:r>
          </a:p>
          <a:p>
            <a:pPr>
              <a:spcAft>
                <a:spcPts val="1200"/>
              </a:spcAft>
            </a:pPr>
            <a:r>
              <a:rPr lang="uk-UA" dirty="0">
                <a:solidFill>
                  <a:schemeClr val="tx1"/>
                </a:solidFill>
              </a:rPr>
              <a:t>Розв’язок кейсів та участь у кейс-чемпіонатах дозволить студентам відчути себе працівником великої компанії, який вирішує реальні проблеми бізнесу.</a:t>
            </a:r>
          </a:p>
        </p:txBody>
      </p:sp>
    </p:spTree>
    <p:extLst>
      <p:ext uri="{BB962C8B-B14F-4D97-AF65-F5344CB8AC3E}">
        <p14:creationId xmlns:p14="http://schemas.microsoft.com/office/powerpoint/2010/main" val="3919375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'єкт 4" hidden="1">
            <a:extLst>
              <a:ext uri="{FF2B5EF4-FFF2-40B4-BE49-F238E27FC236}">
                <a16:creationId xmlns:a16="http://schemas.microsoft.com/office/drawing/2014/main" id="{5D8ADA94-0022-47FD-B11E-9EE20982B8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30420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Об'єкт 4" hidden="1">
                        <a:extLst>
                          <a:ext uri="{FF2B5EF4-FFF2-40B4-BE49-F238E27FC236}">
                            <a16:creationId xmlns:a16="http://schemas.microsoft.com/office/drawing/2014/main" id="{5D8ADA94-0022-47FD-B11E-9EE20982B8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кутник 6" hidden="1">
            <a:extLst>
              <a:ext uri="{FF2B5EF4-FFF2-40B4-BE49-F238E27FC236}">
                <a16:creationId xmlns:a16="http://schemas.microsoft.com/office/drawing/2014/main" id="{B5FCAB56-6AE7-4B67-B5BC-639A83AFFAC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uk-UA" sz="2800" dirty="0">
              <a:latin typeface="Franklin Gothic Demi" panose="020B0703020102020204" pitchFamily="34" charset="0"/>
              <a:sym typeface="Franklin Gothic Demi" panose="020B07030201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96485-5B7A-44A1-896A-29547FFB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469596"/>
            <a:ext cx="10800000" cy="498598"/>
          </a:xfrm>
        </p:spPr>
        <p:txBody>
          <a:bodyPr vert="horz"/>
          <a:lstStyle/>
          <a:p>
            <a:r>
              <a:rPr lang="uk-UA" dirty="0"/>
              <a:t>Для чого кейс-чемпіонат компанії?</a:t>
            </a:r>
            <a:endParaRPr lang="en-US" dirty="0"/>
          </a:p>
        </p:txBody>
      </p:sp>
      <p:sp>
        <p:nvSpPr>
          <p:cNvPr id="10" name="Прямоугольник 25">
            <a:extLst>
              <a:ext uri="{FF2B5EF4-FFF2-40B4-BE49-F238E27FC236}">
                <a16:creationId xmlns:a16="http://schemas.microsoft.com/office/drawing/2014/main" id="{F2A32C31-5A61-49D3-80BB-9F89730503C4}"/>
              </a:ext>
            </a:extLst>
          </p:cNvPr>
          <p:cNvSpPr/>
          <p:nvPr/>
        </p:nvSpPr>
        <p:spPr>
          <a:xfrm>
            <a:off x="695325" y="1881188"/>
            <a:ext cx="10801350" cy="231857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uk-UA" sz="1800" dirty="0">
                <a:solidFill>
                  <a:schemeClr val="tx1"/>
                </a:solidFill>
              </a:rPr>
              <a:t>Не обов’язково бути </a:t>
            </a:r>
            <a:r>
              <a:rPr lang="en-US" sz="1800" dirty="0">
                <a:solidFill>
                  <a:schemeClr val="tx1"/>
                </a:solidFill>
              </a:rPr>
              <a:t>Google </a:t>
            </a:r>
            <a:r>
              <a:rPr lang="uk-UA" sz="1800" dirty="0">
                <a:solidFill>
                  <a:schemeClr val="tx1"/>
                </a:solidFill>
              </a:rPr>
              <a:t>чи </a:t>
            </a:r>
            <a:r>
              <a:rPr lang="en-US" sz="1800" dirty="0">
                <a:solidFill>
                  <a:schemeClr val="tx1"/>
                </a:solidFill>
              </a:rPr>
              <a:t>Apple</a:t>
            </a:r>
            <a:r>
              <a:rPr lang="uk-UA" sz="1800" dirty="0">
                <a:solidFill>
                  <a:schemeClr val="tx1"/>
                </a:solidFill>
              </a:rPr>
              <a:t>, щоб організовувати кейс-чемпіонати. На місці цієї компанії можете бути ви. Якщо вам потрібно дослідити різні варіанти розвитку компанії чи отримати свіжий погляд на проблему, ми можемо організувати разом з вами </a:t>
            </a:r>
            <a:r>
              <a:rPr lang="uk-UA" sz="1800" b="1" u="sng" dirty="0">
                <a:solidFill>
                  <a:schemeClr val="accent1"/>
                </a:solidFill>
              </a:rPr>
              <a:t>кейс-чемпіонат</a:t>
            </a:r>
            <a:r>
              <a:rPr lang="uk-UA" sz="1800" dirty="0">
                <a:solidFill>
                  <a:schemeClr val="tx1"/>
                </a:solidFill>
              </a:rPr>
              <a:t> і студенти допоможуть вам у цьому. Що вам може дати </a:t>
            </a:r>
            <a:r>
              <a:rPr lang="uk-UA" sz="1800" b="1" u="sng" dirty="0">
                <a:solidFill>
                  <a:schemeClr val="accent1"/>
                </a:solidFill>
              </a:rPr>
              <a:t>кейс-чемпіонат</a:t>
            </a:r>
            <a:r>
              <a:rPr lang="uk-UA" sz="1800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tx1"/>
                </a:solidFill>
              </a:rPr>
              <a:t>свіжий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незаангажований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погляд</a:t>
            </a:r>
            <a:r>
              <a:rPr lang="ru-RU" sz="1800" dirty="0">
                <a:solidFill>
                  <a:schemeClr val="tx1"/>
                </a:solidFill>
              </a:rPr>
              <a:t> на проблему </a:t>
            </a:r>
            <a:r>
              <a:rPr lang="ru-RU" sz="1800" dirty="0" err="1">
                <a:solidFill>
                  <a:schemeClr val="tx1"/>
                </a:solidFill>
              </a:rPr>
              <a:t>підприємства</a:t>
            </a:r>
            <a:r>
              <a:rPr lang="ru-RU" sz="1800" dirty="0">
                <a:solidFill>
                  <a:schemeClr val="tx1"/>
                </a:solidFill>
              </a:rPr>
              <a:t> та </a:t>
            </a:r>
            <a:r>
              <a:rPr lang="ru-RU" sz="1800" dirty="0" err="1">
                <a:solidFill>
                  <a:schemeClr val="tx1"/>
                </a:solidFill>
              </a:rPr>
              <a:t>її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рішення</a:t>
            </a:r>
            <a:r>
              <a:rPr lang="ru-RU" sz="1800" dirty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tx1"/>
                </a:solidFill>
              </a:rPr>
              <a:t>зацікавлених</a:t>
            </a:r>
            <a:r>
              <a:rPr lang="ru-RU" sz="1800" dirty="0">
                <a:solidFill>
                  <a:schemeClr val="tx1"/>
                </a:solidFill>
              </a:rPr>
              <a:t> у </a:t>
            </a:r>
            <a:r>
              <a:rPr lang="ru-RU" sz="1800" dirty="0" err="1">
                <a:solidFill>
                  <a:schemeClr val="tx1"/>
                </a:solidFill>
              </a:rPr>
              <a:t>розвитку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студентів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яких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можна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одразу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перевірити</a:t>
            </a:r>
            <a:r>
              <a:rPr lang="ru-RU" sz="1800" dirty="0">
                <a:solidFill>
                  <a:schemeClr val="tx1"/>
                </a:solidFill>
              </a:rPr>
              <a:t> на </a:t>
            </a:r>
            <a:r>
              <a:rPr lang="ru-RU" sz="1800" dirty="0" err="1">
                <a:solidFill>
                  <a:schemeClr val="tx1"/>
                </a:solidFill>
              </a:rPr>
              <a:t>практиці</a:t>
            </a:r>
            <a:r>
              <a:rPr lang="ru-RU" dirty="0"/>
              <a:t>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tx1"/>
                </a:solidFill>
              </a:rPr>
              <a:t>розвиток</a:t>
            </a:r>
            <a:r>
              <a:rPr lang="ru-RU" sz="1800" dirty="0">
                <a:solidFill>
                  <a:schemeClr val="tx1"/>
                </a:solidFill>
              </a:rPr>
              <a:t> бренду </a:t>
            </a:r>
            <a:r>
              <a:rPr lang="ru-RU" sz="1800" dirty="0" err="1">
                <a:solidFill>
                  <a:schemeClr val="tx1"/>
                </a:solidFill>
              </a:rPr>
              <a:t>роботодавця</a:t>
            </a:r>
            <a:r>
              <a:rPr lang="ru-RU" sz="1800" dirty="0">
                <a:solidFill>
                  <a:schemeClr val="tx1"/>
                </a:solidFill>
              </a:rPr>
              <a:t> та </a:t>
            </a:r>
            <a:r>
              <a:rPr lang="ru-RU" sz="1800" dirty="0" err="1">
                <a:solidFill>
                  <a:schemeClr val="tx1"/>
                </a:solidFill>
              </a:rPr>
              <a:t>популярність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серед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студентів</a:t>
            </a:r>
            <a:r>
              <a:rPr lang="ru-RU" sz="1800" dirty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вклад в </a:t>
            </a:r>
            <a:r>
              <a:rPr lang="ru-RU" dirty="0" err="1"/>
              <a:t>модернізацію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та </a:t>
            </a:r>
            <a:r>
              <a:rPr lang="ru-RU" dirty="0" err="1"/>
              <a:t>позитивний</a:t>
            </a:r>
            <a:r>
              <a:rPr lang="ru-RU" dirty="0"/>
              <a:t> </a:t>
            </a:r>
            <a:r>
              <a:rPr lang="ru-RU" dirty="0" err="1"/>
              <a:t>імідж</a:t>
            </a:r>
            <a:r>
              <a:rPr lang="ru-RU" dirty="0"/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6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'єкт 4" hidden="1">
            <a:extLst>
              <a:ext uri="{FF2B5EF4-FFF2-40B4-BE49-F238E27FC236}">
                <a16:creationId xmlns:a16="http://schemas.microsoft.com/office/drawing/2014/main" id="{5D8ADA94-0022-47FD-B11E-9EE20982B8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70020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Об'єкт 4" hidden="1">
                        <a:extLst>
                          <a:ext uri="{FF2B5EF4-FFF2-40B4-BE49-F238E27FC236}">
                            <a16:creationId xmlns:a16="http://schemas.microsoft.com/office/drawing/2014/main" id="{5D8ADA94-0022-47FD-B11E-9EE20982B8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кутник 6" hidden="1">
            <a:extLst>
              <a:ext uri="{FF2B5EF4-FFF2-40B4-BE49-F238E27FC236}">
                <a16:creationId xmlns:a16="http://schemas.microsoft.com/office/drawing/2014/main" id="{B5FCAB56-6AE7-4B67-B5BC-639A83AFFAC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uk-UA" sz="2800" dirty="0">
              <a:latin typeface="Franklin Gothic Demi" panose="020B0703020102020204" pitchFamily="34" charset="0"/>
              <a:sym typeface="Franklin Gothic Demi" panose="020B07030201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96485-5B7A-44A1-896A-29547FFB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469596"/>
            <a:ext cx="10800000" cy="498598"/>
          </a:xfrm>
        </p:spPr>
        <p:txBody>
          <a:bodyPr vert="horz"/>
          <a:lstStyle/>
          <a:p>
            <a:r>
              <a:rPr lang="uk-UA" dirty="0"/>
              <a:t>Приклади кейсів</a:t>
            </a:r>
            <a:endParaRPr lang="en-US" dirty="0"/>
          </a:p>
        </p:txBody>
      </p:sp>
      <p:sp>
        <p:nvSpPr>
          <p:cNvPr id="10" name="Прямоугольник 25">
            <a:extLst>
              <a:ext uri="{FF2B5EF4-FFF2-40B4-BE49-F238E27FC236}">
                <a16:creationId xmlns:a16="http://schemas.microsoft.com/office/drawing/2014/main" id="{F2A32C31-5A61-49D3-80BB-9F89730503C4}"/>
              </a:ext>
            </a:extLst>
          </p:cNvPr>
          <p:cNvSpPr/>
          <p:nvPr/>
        </p:nvSpPr>
        <p:spPr>
          <a:xfrm>
            <a:off x="695325" y="5265238"/>
            <a:ext cx="5040000" cy="10800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ru-RU" sz="1800" dirty="0">
                <a:solidFill>
                  <a:schemeClr val="tx1"/>
                </a:solidFill>
              </a:rPr>
              <a:t>Приклад кейсу для </a:t>
            </a:r>
            <a:r>
              <a:rPr lang="ru-RU" sz="1800" dirty="0" err="1">
                <a:solidFill>
                  <a:schemeClr val="tx1"/>
                </a:solidFill>
              </a:rPr>
              <a:t>виробника</a:t>
            </a:r>
            <a:r>
              <a:rPr lang="ru-RU" sz="1800" dirty="0">
                <a:solidFill>
                  <a:schemeClr val="tx1"/>
                </a:solidFill>
              </a:rPr>
              <a:t> пива. </a:t>
            </a:r>
            <a:r>
              <a:rPr lang="ru-RU" sz="1800" dirty="0" err="1">
                <a:solidFill>
                  <a:schemeClr val="tx1"/>
                </a:solidFill>
              </a:rPr>
              <a:t>Компанія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хотіла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оптимізувати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процеси</a:t>
            </a:r>
            <a:r>
              <a:rPr lang="ru-RU" sz="1800" dirty="0">
                <a:solidFill>
                  <a:schemeClr val="tx1"/>
                </a:solidFill>
              </a:rPr>
              <a:t> у </a:t>
            </a:r>
            <a:r>
              <a:rPr lang="ru-RU" sz="1800" dirty="0" err="1">
                <a:solidFill>
                  <a:schemeClr val="tx1"/>
                </a:solidFill>
              </a:rPr>
              <a:t>пакувальному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департаменті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25">
            <a:extLst>
              <a:ext uri="{FF2B5EF4-FFF2-40B4-BE49-F238E27FC236}">
                <a16:creationId xmlns:a16="http://schemas.microsoft.com/office/drawing/2014/main" id="{5680D22E-11E4-4787-8AD2-605C7D25830F}"/>
              </a:ext>
            </a:extLst>
          </p:cNvPr>
          <p:cNvSpPr/>
          <p:nvPr/>
        </p:nvSpPr>
        <p:spPr>
          <a:xfrm>
            <a:off x="6456000" y="5265238"/>
            <a:ext cx="5040000" cy="10800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ru-RU" sz="1800" dirty="0">
                <a:solidFill>
                  <a:schemeClr val="tx1"/>
                </a:solidFill>
              </a:rPr>
              <a:t>Приклад кейсу перспективного </a:t>
            </a:r>
            <a:r>
              <a:rPr lang="ru-RU" sz="1800" dirty="0" err="1">
                <a:solidFill>
                  <a:schemeClr val="tx1"/>
                </a:solidFill>
              </a:rPr>
              <a:t>українського</a:t>
            </a:r>
            <a:r>
              <a:rPr lang="ru-RU" sz="1800" dirty="0">
                <a:solidFill>
                  <a:schemeClr val="tx1"/>
                </a:solidFill>
              </a:rPr>
              <a:t> стартапу, </a:t>
            </a:r>
            <a:r>
              <a:rPr lang="ru-RU" sz="1800" dirty="0" err="1">
                <a:solidFill>
                  <a:schemeClr val="tx1"/>
                </a:solidFill>
              </a:rPr>
              <a:t>який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хотів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розширити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асортимент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своєї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продукції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hlinkClick r:id="rId6"/>
            <a:extLst>
              <a:ext uri="{FF2B5EF4-FFF2-40B4-BE49-F238E27FC236}">
                <a16:creationId xmlns:a16="http://schemas.microsoft.com/office/drawing/2014/main" id="{277683DB-51A5-4BB2-ADB3-3A7EB00A63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325" y="1881188"/>
            <a:ext cx="5040000" cy="283385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hlinkClick r:id="rId8"/>
            <a:extLst>
              <a:ext uri="{FF2B5EF4-FFF2-40B4-BE49-F238E27FC236}">
                <a16:creationId xmlns:a16="http://schemas.microsoft.com/office/drawing/2014/main" id="{80705C6B-596E-4AC5-9F7C-9E84A218E5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6000" y="1881188"/>
            <a:ext cx="5040000" cy="283385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FAEE7D06-7FB2-449F-B567-983BBD1D81BD}"/>
              </a:ext>
            </a:extLst>
          </p:cNvPr>
          <p:cNvGrpSpPr/>
          <p:nvPr/>
        </p:nvGrpSpPr>
        <p:grpSpPr>
          <a:xfrm>
            <a:off x="8742000" y="4522138"/>
            <a:ext cx="468000" cy="468000"/>
            <a:chOff x="4864076" y="5749518"/>
            <a:chExt cx="468000" cy="4680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FB985E8-74EF-4E85-B515-872110444A95}"/>
                </a:ext>
              </a:extLst>
            </p:cNvPr>
            <p:cNvSpPr/>
            <p:nvPr/>
          </p:nvSpPr>
          <p:spPr>
            <a:xfrm>
              <a:off x="4915459" y="5780464"/>
              <a:ext cx="360000" cy="36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Графіка 14" descr="Cursor with solid fill">
              <a:extLst>
                <a:ext uri="{FF2B5EF4-FFF2-40B4-BE49-F238E27FC236}">
                  <a16:creationId xmlns:a16="http://schemas.microsoft.com/office/drawing/2014/main" id="{B4694C63-B8EE-4F30-8FDC-C30F1E92F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87459" y="5852464"/>
              <a:ext cx="216000" cy="216000"/>
            </a:xfrm>
            <a:prstGeom prst="rect">
              <a:avLst/>
            </a:prstGeom>
          </p:spPr>
        </p:pic>
        <p:sp>
          <p:nvSpPr>
            <p:cNvPr id="16" name="WordArt 3">
              <a:extLst>
                <a:ext uri="{FF2B5EF4-FFF2-40B4-BE49-F238E27FC236}">
                  <a16:creationId xmlns:a16="http://schemas.microsoft.com/office/drawing/2014/main" id="{FEE34DEA-DC21-4F1B-97A6-0E3599DE4E2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864076" y="5749518"/>
              <a:ext cx="468000" cy="4680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ArchDown">
                <a:avLst>
                  <a:gd name="adj" fmla="val 2261353"/>
                </a:avLst>
              </a:prstTxWarp>
            </a:bodyPr>
            <a:lstStyle/>
            <a:p>
              <a:pPr algn="ctr" rtl="0">
                <a:buNone/>
              </a:pPr>
              <a:r>
                <a:rPr lang="uk-UA" sz="800" dirty="0">
                  <a:latin typeface="Ermilov" panose="02000000000000000000" pitchFamily="50" charset="-52"/>
                </a:rPr>
                <a:t>Клікайте </a:t>
              </a:r>
              <a:endParaRPr lang="uk-UA" sz="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endParaRPr>
            </a:p>
          </p:txBody>
        </p:sp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9BC02A4A-8FAB-4103-9E1F-58DB9E245CC8}"/>
              </a:ext>
            </a:extLst>
          </p:cNvPr>
          <p:cNvGrpSpPr/>
          <p:nvPr/>
        </p:nvGrpSpPr>
        <p:grpSpPr>
          <a:xfrm>
            <a:off x="2981325" y="4522138"/>
            <a:ext cx="468000" cy="468000"/>
            <a:chOff x="4864076" y="5749518"/>
            <a:chExt cx="468000" cy="468000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88233F1E-2156-4424-98C6-72D39D11DD3E}"/>
                </a:ext>
              </a:extLst>
            </p:cNvPr>
            <p:cNvSpPr/>
            <p:nvPr/>
          </p:nvSpPr>
          <p:spPr>
            <a:xfrm>
              <a:off x="4915459" y="5780464"/>
              <a:ext cx="360000" cy="36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Графіка 18" descr="Cursor with solid fill">
              <a:extLst>
                <a:ext uri="{FF2B5EF4-FFF2-40B4-BE49-F238E27FC236}">
                  <a16:creationId xmlns:a16="http://schemas.microsoft.com/office/drawing/2014/main" id="{420DD8DE-C251-4883-A698-DB7DA1D36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87459" y="5852464"/>
              <a:ext cx="216000" cy="216000"/>
            </a:xfrm>
            <a:prstGeom prst="rect">
              <a:avLst/>
            </a:prstGeom>
          </p:spPr>
        </p:pic>
        <p:sp>
          <p:nvSpPr>
            <p:cNvPr id="20" name="WordArt 3">
              <a:extLst>
                <a:ext uri="{FF2B5EF4-FFF2-40B4-BE49-F238E27FC236}">
                  <a16:creationId xmlns:a16="http://schemas.microsoft.com/office/drawing/2014/main" id="{AA346C5E-9A6B-4F40-B742-A94CDF0C609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864076" y="5749518"/>
              <a:ext cx="468000" cy="4680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ArchDown">
                <a:avLst>
                  <a:gd name="adj" fmla="val 2261353"/>
                </a:avLst>
              </a:prstTxWarp>
            </a:bodyPr>
            <a:lstStyle/>
            <a:p>
              <a:pPr algn="ctr" rtl="0">
                <a:buNone/>
              </a:pPr>
              <a:r>
                <a:rPr lang="uk-UA" sz="800" dirty="0">
                  <a:latin typeface="Ermilov" panose="02000000000000000000" pitchFamily="50" charset="-52"/>
                </a:rPr>
                <a:t>Клікайте </a:t>
              </a:r>
              <a:endParaRPr lang="uk-UA" sz="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11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'єкт 4" hidden="1">
            <a:extLst>
              <a:ext uri="{FF2B5EF4-FFF2-40B4-BE49-F238E27FC236}">
                <a16:creationId xmlns:a16="http://schemas.microsoft.com/office/drawing/2014/main" id="{5D8ADA94-0022-47FD-B11E-9EE20982B8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60475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Об'єкт 4" hidden="1">
                        <a:extLst>
                          <a:ext uri="{FF2B5EF4-FFF2-40B4-BE49-F238E27FC236}">
                            <a16:creationId xmlns:a16="http://schemas.microsoft.com/office/drawing/2014/main" id="{5D8ADA94-0022-47FD-B11E-9EE20982B8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кутник 6" hidden="1">
            <a:extLst>
              <a:ext uri="{FF2B5EF4-FFF2-40B4-BE49-F238E27FC236}">
                <a16:creationId xmlns:a16="http://schemas.microsoft.com/office/drawing/2014/main" id="{B5FCAB56-6AE7-4B67-B5BC-639A83AFFAC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uk-UA" sz="2800" dirty="0">
              <a:latin typeface="Franklin Gothic Demi" panose="020B0703020102020204" pitchFamily="34" charset="0"/>
              <a:sym typeface="Franklin Gothic Demi" panose="020B07030201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96485-5B7A-44A1-896A-29547FFB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469596"/>
            <a:ext cx="10800000" cy="498598"/>
          </a:xfrm>
        </p:spPr>
        <p:txBody>
          <a:bodyPr vert="horz"/>
          <a:lstStyle/>
          <a:p>
            <a:r>
              <a:rPr lang="uk-UA" dirty="0"/>
              <a:t>Що потрібно від вас?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6A435FF-781E-4539-8886-0BDB32E00D1E}"/>
              </a:ext>
            </a:extLst>
          </p:cNvPr>
          <p:cNvSpPr/>
          <p:nvPr/>
        </p:nvSpPr>
        <p:spPr>
          <a:xfrm>
            <a:off x="2057400" y="2032000"/>
            <a:ext cx="9438600" cy="9525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2400" dirty="0">
                <a:solidFill>
                  <a:schemeClr val="tx1"/>
                </a:solidFill>
                <a:latin typeface="+mj-lt"/>
              </a:rPr>
              <a:t>Питання, яке б ви хотіли опрацювати </a:t>
            </a:r>
            <a:endParaRPr lang="uk-UA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E3B3DABE-ADFA-477B-B75B-2C6B905F58D0}"/>
              </a:ext>
            </a:extLst>
          </p:cNvPr>
          <p:cNvSpPr/>
          <p:nvPr/>
        </p:nvSpPr>
        <p:spPr>
          <a:xfrm>
            <a:off x="2057400" y="4826000"/>
            <a:ext cx="9438600" cy="9525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2400" dirty="0">
                <a:solidFill>
                  <a:schemeClr val="tx1"/>
                </a:solidFill>
                <a:latin typeface="+mj-lt"/>
              </a:rPr>
              <a:t>Ще трохи часу людини, яка оцінить рішення учасників</a:t>
            </a: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6AB0944F-520B-4024-BFC6-84AD557E03E4}"/>
              </a:ext>
            </a:extLst>
          </p:cNvPr>
          <p:cNvSpPr/>
          <p:nvPr/>
        </p:nvSpPr>
        <p:spPr>
          <a:xfrm>
            <a:off x="2057400" y="3429000"/>
            <a:ext cx="9438600" cy="9525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2400" dirty="0">
                <a:solidFill>
                  <a:schemeClr val="tx1"/>
                </a:solidFill>
                <a:latin typeface="+mj-lt"/>
              </a:rPr>
              <a:t>Трохи часу людини, яка дасть необхідну інформацію для формування умови кейсу</a:t>
            </a:r>
            <a:endParaRPr lang="uk-UA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369CE5B-7D87-4C8B-847F-83A413FFAD1D}"/>
              </a:ext>
            </a:extLst>
          </p:cNvPr>
          <p:cNvSpPr/>
          <p:nvPr/>
        </p:nvSpPr>
        <p:spPr>
          <a:xfrm>
            <a:off x="696000" y="2108200"/>
            <a:ext cx="800100" cy="800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+mj-lt"/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7B7B08D-25F9-4FE3-A51E-124A6ADAA76B}"/>
              </a:ext>
            </a:extLst>
          </p:cNvPr>
          <p:cNvSpPr/>
          <p:nvPr/>
        </p:nvSpPr>
        <p:spPr>
          <a:xfrm>
            <a:off x="696000" y="3505200"/>
            <a:ext cx="800100" cy="800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+mj-lt"/>
              </a:rPr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30579E1-29A6-44FC-8588-33E569B20C95}"/>
              </a:ext>
            </a:extLst>
          </p:cNvPr>
          <p:cNvSpPr/>
          <p:nvPr/>
        </p:nvSpPr>
        <p:spPr>
          <a:xfrm>
            <a:off x="696000" y="4902200"/>
            <a:ext cx="800100" cy="800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1606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'єкт 4" hidden="1">
            <a:extLst>
              <a:ext uri="{FF2B5EF4-FFF2-40B4-BE49-F238E27FC236}">
                <a16:creationId xmlns:a16="http://schemas.microsoft.com/office/drawing/2014/main" id="{5D8ADA94-0022-47FD-B11E-9EE20982B8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18682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Об'єкт 4" hidden="1">
                        <a:extLst>
                          <a:ext uri="{FF2B5EF4-FFF2-40B4-BE49-F238E27FC236}">
                            <a16:creationId xmlns:a16="http://schemas.microsoft.com/office/drawing/2014/main" id="{5D8ADA94-0022-47FD-B11E-9EE20982B8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D4E4CFC-855E-4736-85C1-83EEB438AA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 hidden="1">
            <a:extLst>
              <a:ext uri="{FF2B5EF4-FFF2-40B4-BE49-F238E27FC236}">
                <a16:creationId xmlns:a16="http://schemas.microsoft.com/office/drawing/2014/main" id="{B5FCAB56-6AE7-4B67-B5BC-639A83AFFAC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uk-UA" sz="2800" dirty="0">
              <a:latin typeface="Franklin Gothic Demi" panose="020B0703020102020204" pitchFamily="34" charset="0"/>
              <a:sym typeface="Franklin Gothic Demi" panose="020B07030201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96485-5B7A-44A1-896A-29547FFB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469596"/>
            <a:ext cx="10800000" cy="498598"/>
          </a:xfrm>
        </p:spPr>
        <p:txBody>
          <a:bodyPr vert="horz"/>
          <a:lstStyle/>
          <a:p>
            <a:r>
              <a:rPr lang="uk-UA" dirty="0">
                <a:solidFill>
                  <a:schemeClr val="bg1"/>
                </a:solidFill>
              </a:rPr>
              <a:t>Загальний контекст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25">
            <a:extLst>
              <a:ext uri="{FF2B5EF4-FFF2-40B4-BE49-F238E27FC236}">
                <a16:creationId xmlns:a16="http://schemas.microsoft.com/office/drawing/2014/main" id="{F2A32C31-5A61-49D3-80BB-9F89730503C4}"/>
              </a:ext>
            </a:extLst>
          </p:cNvPr>
          <p:cNvSpPr/>
          <p:nvPr/>
        </p:nvSpPr>
        <p:spPr>
          <a:xfrm>
            <a:off x="695325" y="1881188"/>
            <a:ext cx="10801350" cy="231857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uk-UA" dirty="0">
                <a:solidFill>
                  <a:schemeClr val="bg1"/>
                </a:solidFill>
              </a:rPr>
              <a:t>У рамках Проєкту </a:t>
            </a:r>
            <a:r>
              <a:rPr lang="en-US" dirty="0">
                <a:solidFill>
                  <a:schemeClr val="bg1"/>
                </a:solidFill>
              </a:rPr>
              <a:t>USAID «</a:t>
            </a:r>
            <a:r>
              <a:rPr lang="uk-UA" dirty="0">
                <a:solidFill>
                  <a:schemeClr val="bg1"/>
                </a:solidFill>
              </a:rPr>
              <a:t>Економічна підтримка Східної України» та Програми «Мріємо та діємо», ми хочемо організувати </a:t>
            </a:r>
            <a:r>
              <a:rPr lang="uk-UA" b="1" dirty="0">
                <a:solidFill>
                  <a:schemeClr val="accent5"/>
                </a:solidFill>
              </a:rPr>
              <a:t>кейс-чемпіонат для студентів зі всієї України</a:t>
            </a:r>
            <a:r>
              <a:rPr lang="uk-UA" dirty="0">
                <a:solidFill>
                  <a:schemeClr val="bg1"/>
                </a:solidFill>
              </a:rPr>
              <a:t>. На кейс-</a:t>
            </a:r>
            <a:r>
              <a:rPr lang="uk-UA" dirty="0" err="1">
                <a:solidFill>
                  <a:schemeClr val="bg1"/>
                </a:solidFill>
              </a:rPr>
              <a:t>чемпі</a:t>
            </a:r>
            <a:r>
              <a:rPr lang="uk-UA" dirty="0">
                <a:solidFill>
                  <a:schemeClr val="bg1"/>
                </a:solidFill>
              </a:rPr>
              <a:t> студенти матимуть можливість розв’язувати практичні кейси та отримати корисні навички, на які не акцентують увагу під час академічного процесу навчання в закладах освіти: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</a:rPr>
              <a:t>аналізувати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проблеми</a:t>
            </a:r>
            <a:r>
              <a:rPr lang="ru-RU" dirty="0">
                <a:solidFill>
                  <a:schemeClr val="bg1"/>
                </a:solidFill>
              </a:rPr>
              <a:t> реального </a:t>
            </a:r>
            <a:r>
              <a:rPr lang="ru-RU" dirty="0" err="1">
                <a:solidFill>
                  <a:schemeClr val="bg1"/>
                </a:solidFill>
              </a:rPr>
              <a:t>бізнесу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</a:rPr>
              <a:t>структуровано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подавати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інформації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</a:rPr>
              <a:t>розробляти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якісні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зрозумілі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презентації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</a:rPr>
              <a:t>вдосконалювати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навички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публічних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виступів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ru-RU" b="1" dirty="0">
                <a:solidFill>
                  <a:schemeClr val="accent6"/>
                </a:solidFill>
              </a:rPr>
              <a:t>Кейс-</a:t>
            </a:r>
            <a:r>
              <a:rPr lang="ru-RU" b="1" dirty="0" err="1">
                <a:solidFill>
                  <a:schemeClr val="accent6"/>
                </a:solidFill>
              </a:rPr>
              <a:t>чемпіонати</a:t>
            </a:r>
            <a:r>
              <a:rPr lang="ru-RU" dirty="0">
                <a:solidFill>
                  <a:schemeClr val="bg1"/>
                </a:solidFill>
              </a:rPr>
              <a:t> є основою </a:t>
            </a:r>
            <a:r>
              <a:rPr lang="ru-RU" dirty="0" err="1">
                <a:solidFill>
                  <a:schemeClr val="bg1"/>
                </a:solidFill>
              </a:rPr>
              <a:t>розвитку</a:t>
            </a:r>
            <a:r>
              <a:rPr lang="ru-RU" dirty="0">
                <a:solidFill>
                  <a:schemeClr val="bg1"/>
                </a:solidFill>
              </a:rPr>
              <a:t> кейс-</a:t>
            </a:r>
            <a:r>
              <a:rPr lang="ru-RU" dirty="0" err="1">
                <a:solidFill>
                  <a:schemeClr val="bg1"/>
                </a:solidFill>
              </a:rPr>
              <a:t>екосистеми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Україні</a:t>
            </a:r>
            <a:r>
              <a:rPr lang="ru-RU" dirty="0">
                <a:solidFill>
                  <a:schemeClr val="bg1"/>
                </a:solidFill>
              </a:rPr>
              <a:t>. А </a:t>
            </a:r>
            <a:r>
              <a:rPr lang="ru-RU" dirty="0" err="1">
                <a:solidFill>
                  <a:schemeClr val="bg1"/>
                </a:solidFill>
              </a:rPr>
              <a:t>бізнес</a:t>
            </a:r>
            <a:r>
              <a:rPr lang="ru-RU" dirty="0">
                <a:solidFill>
                  <a:schemeClr val="bg1"/>
                </a:solidFill>
              </a:rPr>
              <a:t> є </a:t>
            </a:r>
            <a:r>
              <a:rPr lang="ru-RU" dirty="0" err="1">
                <a:solidFill>
                  <a:schemeClr val="bg1"/>
                </a:solidFill>
              </a:rPr>
              <a:t>невід’ємним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елементом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процесі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формування</a:t>
            </a:r>
            <a:r>
              <a:rPr lang="ru-RU" dirty="0">
                <a:solidFill>
                  <a:schemeClr val="bg1"/>
                </a:solidFill>
              </a:rPr>
              <a:t> кейс-</a:t>
            </a:r>
            <a:r>
              <a:rPr lang="ru-RU" dirty="0" err="1">
                <a:solidFill>
                  <a:schemeClr val="bg1"/>
                </a:solidFill>
              </a:rPr>
              <a:t>культури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вас </a:t>
            </a:r>
            <a:r>
              <a:rPr lang="ru-RU" dirty="0" err="1">
                <a:solidFill>
                  <a:schemeClr val="bg1"/>
                </a:solidFill>
              </a:rPr>
              <a:t>необхідне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трохи</a:t>
            </a:r>
            <a:r>
              <a:rPr lang="ru-RU" dirty="0">
                <a:solidFill>
                  <a:schemeClr val="bg1"/>
                </a:solidFill>
              </a:rPr>
              <a:t> часу, </a:t>
            </a:r>
            <a:r>
              <a:rPr lang="ru-RU" dirty="0" err="1">
                <a:solidFill>
                  <a:schemeClr val="bg1"/>
                </a:solidFill>
              </a:rPr>
              <a:t>щоб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озвучити</a:t>
            </a:r>
            <a:r>
              <a:rPr lang="ru-RU" dirty="0">
                <a:solidFill>
                  <a:schemeClr val="bg1"/>
                </a:solidFill>
              </a:rPr>
              <a:t> свою </a:t>
            </a:r>
            <a:r>
              <a:rPr lang="ru-RU" dirty="0" err="1">
                <a:solidFill>
                  <a:schemeClr val="bg1"/>
                </a:solidFill>
              </a:rPr>
              <a:t>ідею</a:t>
            </a:r>
            <a:r>
              <a:rPr lang="ru-RU" dirty="0">
                <a:solidFill>
                  <a:schemeClr val="bg1"/>
                </a:solidFill>
              </a:rPr>
              <a:t>, яку </a:t>
            </a:r>
            <a:r>
              <a:rPr lang="ru-RU" dirty="0" err="1">
                <a:solidFill>
                  <a:schemeClr val="bg1"/>
                </a:solidFill>
              </a:rPr>
              <a:t>потрібно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проаналізувати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всім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іншим</a:t>
            </a:r>
            <a:r>
              <a:rPr lang="ru-RU" dirty="0">
                <a:solidFill>
                  <a:schemeClr val="bg1"/>
                </a:solidFill>
              </a:rPr>
              <a:t> ми </a:t>
            </a:r>
            <a:r>
              <a:rPr lang="ru-RU" dirty="0" err="1">
                <a:solidFill>
                  <a:schemeClr val="bg1"/>
                </a:solidFill>
              </a:rPr>
              <a:t>допоможемо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734206CB-0C16-47F9-AA15-80CE74C115EC}"/>
              </a:ext>
            </a:extLst>
          </p:cNvPr>
          <p:cNvCxnSpPr>
            <a:cxnSpLocks/>
          </p:cNvCxnSpPr>
          <p:nvPr/>
        </p:nvCxnSpPr>
        <p:spPr>
          <a:xfrm>
            <a:off x="695325" y="4627974"/>
            <a:ext cx="1080135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623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'єкт 2" hidden="1">
            <a:extLst>
              <a:ext uri="{FF2B5EF4-FFF2-40B4-BE49-F238E27FC236}">
                <a16:creationId xmlns:a16="http://schemas.microsoft.com/office/drawing/2014/main" id="{E3879E5D-9111-4E01-B3D1-E08F35ED5B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5049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Об'єкт 2" hidden="1">
                        <a:extLst>
                          <a:ext uri="{FF2B5EF4-FFF2-40B4-BE49-F238E27FC236}">
                            <a16:creationId xmlns:a16="http://schemas.microsoft.com/office/drawing/2014/main" id="{E3879E5D-9111-4E01-B3D1-E08F35ED5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4300AFF-82FA-4012-B9DA-3165501969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endParaRPr lang="uk-UA" sz="5400" dirty="0">
              <a:ln w="38100">
                <a:noFill/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52" name="Заголовок 3">
            <a:extLst>
              <a:ext uri="{FF2B5EF4-FFF2-40B4-BE49-F238E27FC236}">
                <a16:creationId xmlns:a16="http://schemas.microsoft.com/office/drawing/2014/main" id="{2EB1D3E2-82EE-4B80-B273-52E3EC898238}"/>
              </a:ext>
            </a:extLst>
          </p:cNvPr>
          <p:cNvSpPr txBox="1">
            <a:spLocks/>
          </p:cNvSpPr>
          <p:nvPr/>
        </p:nvSpPr>
        <p:spPr>
          <a:xfrm>
            <a:off x="696000" y="1675751"/>
            <a:ext cx="10800000" cy="3280471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Давайте разом </a:t>
            </a:r>
            <a:r>
              <a:rPr lang="ru-RU" sz="4800" dirty="0" err="1">
                <a:solidFill>
                  <a:schemeClr val="bg1"/>
                </a:solidFill>
              </a:rPr>
              <a:t>створювати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r>
              <a:rPr lang="ru-RU" sz="4800" dirty="0" err="1">
                <a:solidFill>
                  <a:schemeClr val="bg1"/>
                </a:solidFill>
              </a:rPr>
              <a:t>нові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r>
              <a:rPr lang="ru-RU" sz="4800" dirty="0" err="1">
                <a:solidFill>
                  <a:schemeClr val="bg1"/>
                </a:solidFill>
              </a:rPr>
              <a:t>можливості</a:t>
            </a:r>
            <a:r>
              <a:rPr lang="ru-RU" sz="4800" dirty="0">
                <a:solidFill>
                  <a:schemeClr val="bg1"/>
                </a:solidFill>
              </a:rPr>
              <a:t> для </a:t>
            </a:r>
            <a:r>
              <a:rPr lang="ru-RU" sz="4800" dirty="0" err="1">
                <a:solidFill>
                  <a:schemeClr val="bg1"/>
                </a:solidFill>
              </a:rPr>
              <a:t>студентів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53" name="Прямокутник: округлені кути 52">
            <a:extLst>
              <a:ext uri="{FF2B5EF4-FFF2-40B4-BE49-F238E27FC236}">
                <a16:creationId xmlns:a16="http://schemas.microsoft.com/office/drawing/2014/main" id="{B060279E-025B-40E2-8B3B-0D4A2E9D0771}"/>
              </a:ext>
            </a:extLst>
          </p:cNvPr>
          <p:cNvSpPr/>
          <p:nvPr/>
        </p:nvSpPr>
        <p:spPr>
          <a:xfrm>
            <a:off x="696000" y="5634604"/>
            <a:ext cx="6593800" cy="4320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+mj-lt"/>
              </a:rPr>
              <a:t>Ярослав Жидик </a:t>
            </a:r>
            <a:r>
              <a:rPr lang="en-US" sz="1400" dirty="0">
                <a:solidFill>
                  <a:schemeClr val="accent6"/>
                </a:solidFill>
                <a:latin typeface="+mj-lt"/>
              </a:rPr>
              <a:t>|</a:t>
            </a:r>
            <a:r>
              <a:rPr lang="en-US" sz="1400" dirty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+38 (096) 423-38-07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>
                <a:solidFill>
                  <a:schemeClr val="accent6"/>
                </a:solidFill>
                <a:latin typeface="+mj-lt"/>
              </a:rPr>
              <a:t>|</a:t>
            </a:r>
            <a:r>
              <a:rPr lang="en-US" sz="1400" dirty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slavikzhydyk@gmail.com</a:t>
            </a:r>
          </a:p>
        </p:txBody>
      </p:sp>
      <p:pic>
        <p:nvPicPr>
          <p:cNvPr id="49" name="Рисунок 48" descr="Зображення, що містить текст, картинка&#10;&#10;Автоматично згенерований опис">
            <a:extLst>
              <a:ext uri="{FF2B5EF4-FFF2-40B4-BE49-F238E27FC236}">
                <a16:creationId xmlns:a16="http://schemas.microsoft.com/office/drawing/2014/main" id="{F4FD0F6E-7B98-4BF2-9D69-0987BBDB4A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53" y="302688"/>
            <a:ext cx="2235492" cy="865135"/>
          </a:xfrm>
          <a:prstGeom prst="rect">
            <a:avLst/>
          </a:prstGeom>
        </p:spPr>
      </p:pic>
      <p:pic>
        <p:nvPicPr>
          <p:cNvPr id="50" name="Picture 21">
            <a:extLst>
              <a:ext uri="{FF2B5EF4-FFF2-40B4-BE49-F238E27FC236}">
                <a16:creationId xmlns:a16="http://schemas.microsoft.com/office/drawing/2014/main" id="{37B4882C-66CA-4827-952B-1FFAA3B62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801" y="474720"/>
            <a:ext cx="1131601" cy="47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1182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82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5&quot;&gt;&lt;elem m_fUsage=&quot;4.43752374422601647552E+00&quot;&gt;&lt;m_msothmcolidx val=&quot;0&quot;/&gt;&lt;m_rgb r=&quot;FB&quot; g=&quot;AE&quot; b=&quot;18&quot;/&gt;&lt;/elem&gt;&lt;elem m_fUsage=&quot;3.73044219942729071704E+00&quot;&gt;&lt;m_msothmcolidx val=&quot;0&quot;/&gt;&lt;m_rgb r=&quot;EF&quot; g=&quot;4F&quot; b=&quot;24&quot;/&gt;&lt;/elem&gt;&lt;elem m_fUsage=&quot;1.81238870455767675516E+00&quot;&gt;&lt;m_msothmcolidx val=&quot;0&quot;/&gt;&lt;m_rgb r=&quot;EF&quot; g=&quot;76&quot; b=&quot;22&quot;/&gt;&lt;/elem&gt;&lt;elem m_fUsage=&quot;7.85516721127895063692E-03&quot;&gt;&lt;m_msothmcolidx val=&quot;0&quot;/&gt;&lt;m_rgb r=&quot;FF&quot; g=&quot;C0&quot; b=&quot;00&quot;/&gt;&lt;/elem&gt;&lt;elem m_fUsage=&quot;1.17901845777385982754E-03&quot;&gt;&lt;m_msothmcolidx val=&quot;0&quot;/&gt;&lt;m_rgb r=&quot;21&quot; g=&quot;1E&quot; b=&quot;1D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BlyflVVidlXWabKThPZ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BlyflVVidlXWabKThPZ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BlyflVVidlXWabKThPZ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BlyflVVidlXWabKThPZ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BlyflVVidlXWabKThPZ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d6PRNy6Ri6eYMHTXHPLO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kUBKIIKtnJTTQs_OUph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kUBKIIKtnJTTQs_OUph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Навчання 1">
      <a:dk1>
        <a:sysClr val="windowText" lastClr="000000"/>
      </a:dk1>
      <a:lt1>
        <a:sysClr val="window" lastClr="FFFFFF"/>
      </a:lt1>
      <a:dk2>
        <a:srgbClr val="8A0000"/>
      </a:dk2>
      <a:lt2>
        <a:srgbClr val="E7E6E6"/>
      </a:lt2>
      <a:accent1>
        <a:srgbClr val="CA2110"/>
      </a:accent1>
      <a:accent2>
        <a:srgbClr val="EF4F24"/>
      </a:accent2>
      <a:accent3>
        <a:srgbClr val="C55A11"/>
      </a:accent3>
      <a:accent4>
        <a:srgbClr val="EF7622"/>
      </a:accent4>
      <a:accent5>
        <a:srgbClr val="FBAE18"/>
      </a:accent5>
      <a:accent6>
        <a:srgbClr val="FFC000"/>
      </a:accent6>
      <a:hlink>
        <a:srgbClr val="0563C1"/>
      </a:hlink>
      <a:folHlink>
        <a:srgbClr val="954F72"/>
      </a:folHlink>
    </a:clrScheme>
    <a:fontScheme name="TEDxKNU">
      <a:majorFont>
        <a:latin typeface="Ermilov"/>
        <a:ea typeface=""/>
        <a:cs typeface="Arial"/>
      </a:majorFont>
      <a:minorFont>
        <a:latin typeface="Roboto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TM04033919[[fn=Схема]]</Template>
  <TotalTime>17778</TotalTime>
  <Words>418</Words>
  <Application>Microsoft Office PowerPoint</Application>
  <PresentationFormat>Широкий екран</PresentationFormat>
  <Paragraphs>34</Paragraphs>
  <Slides>7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Ermilov</vt:lpstr>
      <vt:lpstr>Franklin Gothic Demi</vt:lpstr>
      <vt:lpstr>Roboto</vt:lpstr>
      <vt:lpstr>Тема Office</vt:lpstr>
      <vt:lpstr>think-cell Slide</vt:lpstr>
      <vt:lpstr>Презентація PowerPoint</vt:lpstr>
      <vt:lpstr>Що таке кейси?</vt:lpstr>
      <vt:lpstr>Для чого кейс-чемпіонат компанії?</vt:lpstr>
      <vt:lpstr>Приклади кейсів</vt:lpstr>
      <vt:lpstr>Що потрібно від вас?</vt:lpstr>
      <vt:lpstr>Загальний контекст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club</dc:title>
  <dc:creator>Пользователь Windows</dc:creator>
  <cp:lastModifiedBy>Yaroslav Zhydyk</cp:lastModifiedBy>
  <cp:revision>1414</cp:revision>
  <dcterms:created xsi:type="dcterms:W3CDTF">2019-03-10T00:50:16Z</dcterms:created>
  <dcterms:modified xsi:type="dcterms:W3CDTF">2023-09-09T07:43:18Z</dcterms:modified>
</cp:coreProperties>
</file>